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  <p:sldMasterId id="2147483687" r:id="rId4"/>
  </p:sldMasterIdLst>
  <p:notesMasterIdLst>
    <p:notesMasterId r:id="rId56"/>
  </p:notesMasterIdLst>
  <p:sldIdLst>
    <p:sldId id="256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8" d="100"/>
          <a:sy n="58" d="100"/>
        </p:scale>
        <p:origin x="896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viewProps" Target="viewProp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presProps" Target="pres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r>
              <a:rPr lang="en-US" sz="4400" b="0" strike="noStrike" spc="-1">
                <a:latin typeface="Arial"/>
              </a:rPr>
              <a:t>Click to move the slide</a:t>
            </a:r>
          </a:p>
        </p:txBody>
      </p:sp>
      <p:sp>
        <p:nvSpPr>
          <p:cNvPr id="153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r>
              <a:rPr lang="en-US" sz="2000" b="0" strike="noStrike" spc="-1">
                <a:latin typeface="Arial"/>
              </a:rPr>
              <a:t>Click to edit the notes format</a:t>
            </a:r>
          </a:p>
        </p:txBody>
      </p:sp>
      <p:sp>
        <p:nvSpPr>
          <p:cNvPr id="154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r>
              <a:rPr lang="en-US" sz="1400" b="0" strike="noStrike" spc="-1">
                <a:latin typeface="Times New Roman"/>
              </a:rPr>
              <a:t>&lt;header&gt;</a:t>
            </a:r>
          </a:p>
        </p:txBody>
      </p:sp>
      <p:sp>
        <p:nvSpPr>
          <p:cNvPr id="155" name="PlaceHolder 4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algn="r">
              <a:buNone/>
            </a:pPr>
            <a:r>
              <a:rPr lang="en-US" sz="1400" b="0" strike="noStrike" spc="-1">
                <a:latin typeface="Times New Roman"/>
              </a:rPr>
              <a:t>&lt;date/time&gt;</a:t>
            </a:r>
          </a:p>
        </p:txBody>
      </p:sp>
      <p:sp>
        <p:nvSpPr>
          <p:cNvPr id="156" name="PlaceHolder 5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/>
          <a:p>
            <a:r>
              <a:rPr lang="en-US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157" name="PlaceHolder 6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/>
          <a:p>
            <a:pPr algn="r">
              <a:buNone/>
            </a:pPr>
            <a:fld id="{F8F8E3B4-37D6-4B2B-924C-3EC459051617}" type="slidenum">
              <a:rPr lang="en-US" sz="1400" b="0" strike="noStrike" spc="-1">
                <a:latin typeface="Times New Roman"/>
              </a:rPr>
              <a:t>‹#›</a:t>
            </a:fld>
            <a:endParaRPr lang="en-US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8975" y="1143000"/>
            <a:ext cx="5470525" cy="3076575"/>
          </a:xfrm>
          <a:prstGeom prst="rect">
            <a:avLst/>
          </a:prstGeom>
          <a:ln w="0">
            <a:noFill/>
          </a:ln>
        </p:spPr>
      </p:sp>
      <p:sp>
        <p:nvSpPr>
          <p:cNvPr id="50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77040" cy="3591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501" name="PlaceHolder 3"/>
          <p:cNvSpPr>
            <a:spLocks noGrp="1"/>
          </p:cNvSpPr>
          <p:nvPr>
            <p:ph type="sldNum"/>
          </p:nvPr>
        </p:nvSpPr>
        <p:spPr>
          <a:xfrm>
            <a:off x="3884760" y="8685360"/>
            <a:ext cx="2962440" cy="449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/>
          <a:p>
            <a:pPr algn="r">
              <a:lnSpc>
                <a:spcPct val="100000"/>
              </a:lnSpc>
              <a:buNone/>
            </a:pPr>
            <a:fld id="{4F8AB562-AF0E-4A4A-8A07-B00FE1886939}" type="slidenum">
              <a:rPr lang="en-US" sz="1200" b="0" strike="noStrike" spc="-1">
                <a:latin typeface="Times New Roman"/>
              </a:rPr>
              <a:t>2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8975" y="1143000"/>
            <a:ext cx="5470525" cy="3076575"/>
          </a:xfrm>
          <a:prstGeom prst="rect">
            <a:avLst/>
          </a:prstGeom>
          <a:ln w="0">
            <a:noFill/>
          </a:ln>
        </p:spPr>
      </p:sp>
      <p:sp>
        <p:nvSpPr>
          <p:cNvPr id="50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77040" cy="3591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504" name="PlaceHolder 3"/>
          <p:cNvSpPr>
            <a:spLocks noGrp="1"/>
          </p:cNvSpPr>
          <p:nvPr>
            <p:ph type="sldNum"/>
          </p:nvPr>
        </p:nvSpPr>
        <p:spPr>
          <a:xfrm>
            <a:off x="3884760" y="8685360"/>
            <a:ext cx="2962440" cy="449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/>
          <a:p>
            <a:pPr algn="r">
              <a:lnSpc>
                <a:spcPct val="100000"/>
              </a:lnSpc>
              <a:buNone/>
            </a:pPr>
            <a:fld id="{57DADBD4-96B4-47D6-B4AA-2F0FCC7EE3A2}" type="slidenum">
              <a:rPr lang="en-US" sz="1200" b="0" strike="noStrike" spc="-1">
                <a:latin typeface="Times New Roman"/>
              </a:rPr>
              <a:t>8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8975" y="1143000"/>
            <a:ext cx="5470525" cy="3076575"/>
          </a:xfrm>
          <a:prstGeom prst="rect">
            <a:avLst/>
          </a:prstGeom>
          <a:ln w="0">
            <a:noFill/>
          </a:ln>
        </p:spPr>
      </p:sp>
      <p:sp>
        <p:nvSpPr>
          <p:cNvPr id="50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77040" cy="3591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507" name="PlaceHolder 3"/>
          <p:cNvSpPr>
            <a:spLocks noGrp="1"/>
          </p:cNvSpPr>
          <p:nvPr>
            <p:ph type="sldNum"/>
          </p:nvPr>
        </p:nvSpPr>
        <p:spPr>
          <a:xfrm>
            <a:off x="3884760" y="8685360"/>
            <a:ext cx="2962440" cy="449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/>
          <a:p>
            <a:pPr algn="r">
              <a:lnSpc>
                <a:spcPct val="100000"/>
              </a:lnSpc>
              <a:buNone/>
            </a:pPr>
            <a:fld id="{F6411166-B288-47AC-9F53-4A2CA55A8BF1}" type="slidenum">
              <a:rPr lang="en-US" sz="1200" b="0" strike="noStrike" spc="-1">
                <a:latin typeface="Times New Roman"/>
              </a:rPr>
              <a:t>18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8975" y="1143000"/>
            <a:ext cx="5470525" cy="3076575"/>
          </a:xfrm>
          <a:prstGeom prst="rect">
            <a:avLst/>
          </a:prstGeom>
          <a:ln w="0">
            <a:noFill/>
          </a:ln>
        </p:spPr>
      </p:sp>
      <p:sp>
        <p:nvSpPr>
          <p:cNvPr id="51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77040" cy="3591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513" name="PlaceHolder 3"/>
          <p:cNvSpPr>
            <a:spLocks noGrp="1"/>
          </p:cNvSpPr>
          <p:nvPr>
            <p:ph type="sldNum"/>
          </p:nvPr>
        </p:nvSpPr>
        <p:spPr>
          <a:xfrm>
            <a:off x="3884760" y="8685360"/>
            <a:ext cx="2962440" cy="449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/>
          <a:p>
            <a:pPr algn="r">
              <a:lnSpc>
                <a:spcPct val="100000"/>
              </a:lnSpc>
              <a:buNone/>
            </a:pPr>
            <a:fld id="{9F688F36-BD90-49B8-AFAD-DEFDF0F22730}" type="slidenum">
              <a:rPr lang="en-US" sz="1200" b="0" strike="noStrike" spc="-1">
                <a:latin typeface="Times New Roman"/>
              </a:rPr>
              <a:t>50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9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06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11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12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13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2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2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3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32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3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4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4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44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48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49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50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51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r>
              <a:rPr lang="en-US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r>
              <a:rPr lang="en-US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r>
              <a:rPr lang="en-US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r>
              <a:rPr lang="en-US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api.spacexdata.com/v4/launches/past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adsabs.harvard.edu/full/1996ESASP.386..237F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6.gif"/><Relationship Id="rId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9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35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3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TextBox 5"/>
          <p:cNvSpPr/>
          <p:nvPr/>
        </p:nvSpPr>
        <p:spPr>
          <a:xfrm>
            <a:off x="659880" y="4847400"/>
            <a:ext cx="3217680" cy="552544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500" b="1" strike="noStrike" spc="-1" dirty="0">
                <a:solidFill>
                  <a:srgbClr val="E7E6E6"/>
                </a:solidFill>
                <a:latin typeface="Tahoma"/>
                <a:ea typeface="SF Pro"/>
              </a:rPr>
              <a:t>Shailesh More</a:t>
            </a:r>
            <a:endParaRPr lang="en-US" sz="15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500" b="1" strike="noStrike" spc="-1" dirty="0">
                <a:solidFill>
                  <a:srgbClr val="E7E6E6"/>
                </a:solidFill>
                <a:latin typeface="Tahoma"/>
                <a:ea typeface="SF Pro"/>
              </a:rPr>
              <a:t>Jan 23rd, 2024</a:t>
            </a:r>
            <a:endParaRPr lang="en-US" sz="1500" b="0" strike="noStrike" spc="-1" dirty="0">
              <a:latin typeface="Arial"/>
            </a:endParaRPr>
          </a:p>
        </p:txBody>
      </p:sp>
      <p:pic>
        <p:nvPicPr>
          <p:cNvPr id="159" name="Picture 2" descr="IBM Skills Network Logo - Horizontal-noai copy.png"/>
          <p:cNvPicPr/>
          <p:nvPr/>
        </p:nvPicPr>
        <p:blipFill>
          <a:blip r:embed="rId3"/>
          <a:stretch/>
        </p:blipFill>
        <p:spPr>
          <a:xfrm>
            <a:off x="889920" y="676800"/>
            <a:ext cx="2094840" cy="619920"/>
          </a:xfrm>
          <a:prstGeom prst="rect">
            <a:avLst/>
          </a:prstGeom>
          <a:ln w="0">
            <a:noFill/>
          </a:ln>
        </p:spPr>
      </p:pic>
      <p:sp>
        <p:nvSpPr>
          <p:cNvPr id="160" name="TextBox 2"/>
          <p:cNvSpPr/>
          <p:nvPr/>
        </p:nvSpPr>
        <p:spPr>
          <a:xfrm>
            <a:off x="659880" y="3200400"/>
            <a:ext cx="4360680" cy="1064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3200" b="1" strike="noStrike" spc="-1">
                <a:solidFill>
                  <a:srgbClr val="E7E6E6"/>
                </a:solidFill>
                <a:latin typeface="Tahoma"/>
                <a:ea typeface="SF Pro"/>
              </a:rPr>
              <a:t>Winning Space Race</a:t>
            </a:r>
            <a:endParaRPr lang="en-US" sz="32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3200" b="1" strike="noStrike" spc="-1">
                <a:solidFill>
                  <a:srgbClr val="E7E6E6"/>
                </a:solidFill>
                <a:latin typeface="Tahoma"/>
                <a:ea typeface="SF Pro"/>
              </a:rPr>
              <a:t>with Data Science</a:t>
            </a: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PlaceHolder 1"/>
          <p:cNvSpPr>
            <a:spLocks noGrp="1"/>
          </p:cNvSpPr>
          <p:nvPr>
            <p:ph type="sldNum"/>
          </p:nvPr>
        </p:nvSpPr>
        <p:spPr>
          <a:xfrm>
            <a:off x="8714880" y="6025680"/>
            <a:ext cx="2733840" cy="3924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  <a:buNone/>
            </a:pPr>
            <a:fld id="{B5F07C88-8525-4D22-BB24-905F862D837A}" type="slidenum">
              <a:rPr lang="en-US" sz="1600" b="0" strike="noStrike" spc="-1">
                <a:solidFill>
                  <a:srgbClr val="1C7DDB"/>
                </a:solidFill>
                <a:latin typeface="Abadi"/>
              </a:rPr>
              <a:t>10</a:t>
            </a:fld>
            <a:endParaRPr lang="en-US" sz="1600" b="0" strike="noStrike" spc="-1" dirty="0">
              <a:latin typeface="Times New Roman"/>
            </a:endParaRPr>
          </a:p>
        </p:txBody>
      </p:sp>
      <p:sp>
        <p:nvSpPr>
          <p:cNvPr id="210" name="Title 1"/>
          <p:cNvSpPr/>
          <p:nvPr/>
        </p:nvSpPr>
        <p:spPr>
          <a:xfrm>
            <a:off x="770040" y="538560"/>
            <a:ext cx="10506240" cy="539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1" name="Title 1"/>
          <p:cNvSpPr/>
          <p:nvPr/>
        </p:nvSpPr>
        <p:spPr>
          <a:xfrm>
            <a:off x="922320" y="691200"/>
            <a:ext cx="10506240" cy="539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 fontScale="82000" lnSpcReduction="10000"/>
          </a:bodyPr>
          <a:lstStyle/>
          <a:p>
            <a:pPr>
              <a:lnSpc>
                <a:spcPct val="90000"/>
              </a:lnSpc>
              <a:buNone/>
            </a:pPr>
            <a:r>
              <a:rPr lang="en-US" sz="4000" b="0" strike="noStrike" spc="-1">
                <a:solidFill>
                  <a:srgbClr val="0B49CB"/>
                </a:solidFill>
                <a:latin typeface="Abadi"/>
                <a:ea typeface="IBM Plex Mono SemiBold"/>
              </a:rPr>
              <a:t>Data Collection - Scraping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212" name="Rectangle 211"/>
          <p:cNvSpPr/>
          <p:nvPr/>
        </p:nvSpPr>
        <p:spPr>
          <a:xfrm>
            <a:off x="7772400" y="4801680"/>
            <a:ext cx="2738160" cy="908280"/>
          </a:xfrm>
          <a:prstGeom prst="rect">
            <a:avLst/>
          </a:prstGeom>
          <a:solidFill>
            <a:srgbClr val="CCFFCC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400" b="1" strike="noStrike" spc="-1">
                <a:solidFill>
                  <a:srgbClr val="000000"/>
                </a:solidFill>
                <a:latin typeface="Calibri"/>
                <a:ea typeface="Calibri;Calibri"/>
              </a:rPr>
              <a:t>Saved in a Dictionary</a:t>
            </a:r>
            <a:endParaRPr lang="en-US" sz="1400" b="0" strike="noStrike" spc="-1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lang="en-US" sz="1400" b="1" strike="noStrike" spc="-1">
                <a:solidFill>
                  <a:srgbClr val="000000"/>
                </a:solidFill>
                <a:latin typeface="Calibri"/>
                <a:ea typeface="Calibri;Calibri"/>
              </a:rPr>
              <a:t>Appended Data to Keys</a:t>
            </a:r>
            <a:r>
              <a:rPr lang="en-US" sz="1150" b="1" strike="noStrike" spc="-1">
                <a:solidFill>
                  <a:srgbClr val="000000"/>
                </a:solidFill>
                <a:latin typeface="Arial"/>
                <a:ea typeface="Calibri;Calibri"/>
              </a:rPr>
              <a:t> </a:t>
            </a:r>
            <a:endParaRPr lang="en-US" sz="1150" b="0" strike="noStrike" spc="-1">
              <a:latin typeface="Arial"/>
            </a:endParaRPr>
          </a:p>
        </p:txBody>
      </p:sp>
      <p:sp>
        <p:nvSpPr>
          <p:cNvPr id="213" name="Rectangle 212"/>
          <p:cNvSpPr/>
          <p:nvPr/>
        </p:nvSpPr>
        <p:spPr>
          <a:xfrm>
            <a:off x="3427920" y="1828800"/>
            <a:ext cx="3882240" cy="1156680"/>
          </a:xfrm>
          <a:prstGeom prst="rect">
            <a:avLst/>
          </a:prstGeom>
          <a:solidFill>
            <a:srgbClr val="CCFFCC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400" b="1" strike="noStrike" spc="-1">
                <a:solidFill>
                  <a:srgbClr val="000000"/>
                </a:solidFill>
                <a:latin typeface="Calibri"/>
                <a:ea typeface="Calibri;Calibri"/>
              </a:rPr>
              <a:t>Acquired historical launch data from Wikipedia page 'List of Falcon 9 and Falcon Heavy Launches'</a:t>
            </a:r>
            <a:endParaRPr lang="en-US" sz="1400" b="0" strike="noStrike" spc="-1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lang="en-US" sz="1400" b="0" strike="noStrike" spc="-1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lang="en-US" sz="1400" b="1" strike="noStrike" spc="-1">
                <a:solidFill>
                  <a:srgbClr val="000000"/>
                </a:solidFill>
                <a:latin typeface="Calibri"/>
                <a:ea typeface="Calibri;Calibri"/>
              </a:rPr>
              <a:t>Requested the Falcon9 Launch Wiki page from its Wikipedia URL</a:t>
            </a:r>
            <a:endParaRPr lang="en-US" sz="1400" b="0" strike="noStrike" spc="-1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lang="en-US" sz="1400" b="0" strike="noStrike" spc="-1">
              <a:latin typeface="Arial"/>
            </a:endParaRPr>
          </a:p>
        </p:txBody>
      </p:sp>
      <p:sp>
        <p:nvSpPr>
          <p:cNvPr id="214" name="Rectangle 213"/>
          <p:cNvSpPr/>
          <p:nvPr/>
        </p:nvSpPr>
        <p:spPr>
          <a:xfrm>
            <a:off x="7772400" y="1828800"/>
            <a:ext cx="2738160" cy="1137960"/>
          </a:xfrm>
          <a:prstGeom prst="rect">
            <a:avLst/>
          </a:prstGeom>
          <a:solidFill>
            <a:srgbClr val="CCFFCC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400" b="1" strike="noStrike" spc="-1">
                <a:solidFill>
                  <a:srgbClr val="000000"/>
                </a:solidFill>
                <a:latin typeface="Calibri"/>
                <a:ea typeface="Calibri;Calibri"/>
              </a:rPr>
              <a:t>Created a beautiful soup object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215" name="Rectangle 214"/>
          <p:cNvSpPr/>
          <p:nvPr/>
        </p:nvSpPr>
        <p:spPr>
          <a:xfrm>
            <a:off x="4114800" y="4801680"/>
            <a:ext cx="2738160" cy="908280"/>
          </a:xfrm>
          <a:prstGeom prst="rect">
            <a:avLst/>
          </a:prstGeom>
          <a:solidFill>
            <a:srgbClr val="CCFFCC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400" b="1" strike="noStrike" spc="-1">
                <a:solidFill>
                  <a:srgbClr val="000000"/>
                </a:solidFill>
                <a:latin typeface="Calibri"/>
                <a:ea typeface="DejaVu Sans"/>
              </a:rPr>
              <a:t>Converted Dictionary to Dataframe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216" name="Rectangle 215"/>
          <p:cNvSpPr/>
          <p:nvPr/>
        </p:nvSpPr>
        <p:spPr>
          <a:xfrm>
            <a:off x="1143000" y="5038920"/>
            <a:ext cx="2052360" cy="442440"/>
          </a:xfrm>
          <a:prstGeom prst="rect">
            <a:avLst/>
          </a:prstGeom>
          <a:solidFill>
            <a:srgbClr val="CCFFCC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400" b="1" strike="noStrike" spc="-1">
                <a:solidFill>
                  <a:srgbClr val="000000"/>
                </a:solidFill>
                <a:latin typeface="Calibri"/>
                <a:ea typeface="DejaVu Sans"/>
              </a:rPr>
              <a:t>Saved Dataframe into </a:t>
            </a:r>
            <a:endParaRPr lang="en-US" sz="1400" b="0" strike="noStrike" spc="-1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lang="en-US" sz="1400" b="1" strike="noStrike" spc="-1">
                <a:solidFill>
                  <a:srgbClr val="000000"/>
                </a:solidFill>
                <a:latin typeface="Calibri"/>
                <a:ea typeface="DejaVu Sans"/>
              </a:rPr>
              <a:t>.csv file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217" name="Straight Connector 216"/>
          <p:cNvSpPr/>
          <p:nvPr/>
        </p:nvSpPr>
        <p:spPr>
          <a:xfrm>
            <a:off x="7325640" y="2384640"/>
            <a:ext cx="457200" cy="360"/>
          </a:xfrm>
          <a:prstGeom prst="line">
            <a:avLst/>
          </a:prstGeom>
          <a:ln w="36720">
            <a:solidFill>
              <a:srgbClr val="3465A4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8" name="Straight Connector 217"/>
          <p:cNvSpPr/>
          <p:nvPr/>
        </p:nvSpPr>
        <p:spPr>
          <a:xfrm>
            <a:off x="9144000" y="2971800"/>
            <a:ext cx="360" cy="1828800"/>
          </a:xfrm>
          <a:prstGeom prst="line">
            <a:avLst/>
          </a:prstGeom>
          <a:ln w="36720">
            <a:solidFill>
              <a:srgbClr val="3465A4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9" name="Rectangle 218"/>
          <p:cNvSpPr/>
          <p:nvPr/>
        </p:nvSpPr>
        <p:spPr>
          <a:xfrm>
            <a:off x="7772400" y="3200400"/>
            <a:ext cx="2738160" cy="1156680"/>
          </a:xfrm>
          <a:prstGeom prst="rect">
            <a:avLst/>
          </a:prstGeom>
          <a:solidFill>
            <a:srgbClr val="CCFFCC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endParaRPr lang="en-US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lang="en-US" sz="1400" b="1" strike="noStrike" spc="-1">
                <a:solidFill>
                  <a:srgbClr val="000000"/>
                </a:solidFill>
                <a:latin typeface="Calibri"/>
                <a:ea typeface="Calibri;Calibri"/>
              </a:rPr>
              <a:t>Found all tables.</a:t>
            </a:r>
            <a:endParaRPr lang="en-US" sz="1400" b="0" strike="noStrike" spc="-1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lang="en-US" sz="1400" b="1" strike="noStrike" spc="-1">
                <a:solidFill>
                  <a:srgbClr val="000000"/>
                </a:solidFill>
                <a:latin typeface="Calibri"/>
                <a:ea typeface="Calibri;Calibri"/>
              </a:rPr>
              <a:t>Extracted all column/variable names from the HTML table header</a:t>
            </a:r>
            <a:endParaRPr lang="en-US" sz="1400" b="0" strike="noStrike" spc="-1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lang="en-US" sz="1400" b="0" strike="noStrike" spc="-1">
              <a:latin typeface="Arial"/>
            </a:endParaRPr>
          </a:p>
        </p:txBody>
      </p:sp>
      <p:sp>
        <p:nvSpPr>
          <p:cNvPr id="220" name="Straight Connector 219"/>
          <p:cNvSpPr/>
          <p:nvPr/>
        </p:nvSpPr>
        <p:spPr>
          <a:xfrm flipH="1">
            <a:off x="6858000" y="5257800"/>
            <a:ext cx="914400" cy="360"/>
          </a:xfrm>
          <a:prstGeom prst="line">
            <a:avLst/>
          </a:prstGeom>
          <a:ln w="36720">
            <a:solidFill>
              <a:srgbClr val="3465A4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21" name="Straight Connector 220"/>
          <p:cNvSpPr/>
          <p:nvPr/>
        </p:nvSpPr>
        <p:spPr>
          <a:xfrm flipH="1">
            <a:off x="3200400" y="5257800"/>
            <a:ext cx="914400" cy="360"/>
          </a:xfrm>
          <a:prstGeom prst="line">
            <a:avLst/>
          </a:prstGeom>
          <a:ln w="36720">
            <a:solidFill>
              <a:srgbClr val="3465A4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22" name="TextBox 221"/>
          <p:cNvSpPr txBox="1"/>
          <p:nvPr/>
        </p:nvSpPr>
        <p:spPr>
          <a:xfrm>
            <a:off x="685800" y="6172200"/>
            <a:ext cx="7543800" cy="4014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US" sz="1100" b="0" strike="noStrike" spc="-1" dirty="0">
                <a:latin typeface="Arial"/>
              </a:rPr>
              <a:t>https://github.com/shaileshnmore/testrepo/blob/main/Python%20Capstone.ipynb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PlaceHolder 1"/>
          <p:cNvSpPr>
            <a:spLocks noGrp="1"/>
          </p:cNvSpPr>
          <p:nvPr>
            <p:ph type="sldNum"/>
          </p:nvPr>
        </p:nvSpPr>
        <p:spPr>
          <a:xfrm>
            <a:off x="8714880" y="6025680"/>
            <a:ext cx="2733840" cy="3924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  <a:buNone/>
            </a:pPr>
            <a:fld id="{DFBD1A47-A6DD-4548-8106-459497D02F96}" type="slidenum">
              <a:rPr lang="en-US" sz="1600" b="0" strike="noStrike" spc="-1">
                <a:solidFill>
                  <a:srgbClr val="1C7DDB"/>
                </a:solidFill>
                <a:latin typeface="Abadi"/>
              </a:rPr>
              <a:t>11</a:t>
            </a:fld>
            <a:endParaRPr lang="en-US" sz="1600" b="0" strike="noStrike" spc="-1">
              <a:latin typeface="Times New Roman"/>
            </a:endParaRPr>
          </a:p>
        </p:txBody>
      </p:sp>
      <p:sp>
        <p:nvSpPr>
          <p:cNvPr id="224" name="Title 10"/>
          <p:cNvSpPr/>
          <p:nvPr/>
        </p:nvSpPr>
        <p:spPr>
          <a:xfrm>
            <a:off x="770040" y="538560"/>
            <a:ext cx="10506240" cy="539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 fontScale="82000" lnSpcReduction="10000"/>
          </a:bodyPr>
          <a:lstStyle/>
          <a:p>
            <a:pPr>
              <a:lnSpc>
                <a:spcPct val="90000"/>
              </a:lnSpc>
              <a:buNone/>
            </a:pPr>
            <a:r>
              <a:rPr lang="en-US" sz="4000" b="0" strike="noStrike" spc="-1">
                <a:solidFill>
                  <a:srgbClr val="0B49CB"/>
                </a:solidFill>
                <a:latin typeface="Abadi"/>
                <a:ea typeface="IBM Plex Mono SemiBold"/>
              </a:rPr>
              <a:t>Data Collection – SpaceX API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225" name="Rectangle 224"/>
          <p:cNvSpPr/>
          <p:nvPr/>
        </p:nvSpPr>
        <p:spPr>
          <a:xfrm>
            <a:off x="360" y="1976040"/>
            <a:ext cx="6622920" cy="4190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800" b="0" strike="noStrike" spc="-1">
              <a:latin typeface="Arial"/>
            </a:endParaRPr>
          </a:p>
        </p:txBody>
      </p:sp>
      <p:sp>
        <p:nvSpPr>
          <p:cNvPr id="226" name="Rectangle 225"/>
          <p:cNvSpPr/>
          <p:nvPr/>
        </p:nvSpPr>
        <p:spPr>
          <a:xfrm>
            <a:off x="685440" y="2286000"/>
            <a:ext cx="3424320" cy="1595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400" b="1" u="sng" strike="noStrike" spc="-1">
                <a:solidFill>
                  <a:srgbClr val="00331A"/>
                </a:solidFill>
                <a:uFillTx/>
                <a:latin typeface="Calibri"/>
                <a:ea typeface="DejaVu Sans"/>
              </a:rPr>
              <a:t>Preliminary Stage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400" b="1" strike="noStrike" spc="-1">
                <a:solidFill>
                  <a:srgbClr val="00331A"/>
                </a:solidFill>
                <a:latin typeface="Calibri"/>
                <a:ea typeface="DejaVu Sans"/>
              </a:rPr>
              <a:t>We defined a series of functions helping the use the API to extract info using identification numbers (IDs) in the launch data.</a:t>
            </a:r>
            <a:endParaRPr lang="en-US" sz="1400" b="0" strike="noStrike" spc="-1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400" b="1" strike="noStrike" spc="-1">
                <a:solidFill>
                  <a:srgbClr val="00331A"/>
                </a:solidFill>
                <a:latin typeface="Calibri"/>
                <a:ea typeface="DejaVu Sans"/>
              </a:rPr>
              <a:t>getBoosterVersion(data)</a:t>
            </a:r>
            <a:endParaRPr lang="en-US" sz="1400" b="0" strike="noStrike" spc="-1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400" b="1" strike="noStrike" spc="-1">
                <a:solidFill>
                  <a:srgbClr val="00331A"/>
                </a:solidFill>
                <a:latin typeface="Calibri"/>
                <a:ea typeface="DejaVu Sans"/>
              </a:rPr>
              <a:t>getLaunchSite(data)</a:t>
            </a:r>
            <a:endParaRPr lang="en-US" sz="1400" b="0" strike="noStrike" spc="-1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400" b="1" strike="noStrike" spc="-1">
                <a:solidFill>
                  <a:srgbClr val="00331A"/>
                </a:solidFill>
                <a:latin typeface="Calibri"/>
                <a:ea typeface="DejaVu Sans"/>
              </a:rPr>
              <a:t>getPayloadData(data)</a:t>
            </a:r>
            <a:endParaRPr lang="en-US" sz="1400" b="0" strike="noStrike" spc="-1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400" b="1" strike="noStrike" spc="-1">
                <a:solidFill>
                  <a:srgbClr val="00331A"/>
                </a:solidFill>
                <a:latin typeface="Calibri"/>
                <a:ea typeface="DejaVu Sans"/>
              </a:rPr>
              <a:t>getCoreData(data)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400" b="0" strike="noStrike" spc="-1">
              <a:latin typeface="Arial"/>
            </a:endParaRPr>
          </a:p>
        </p:txBody>
      </p:sp>
      <p:grpSp>
        <p:nvGrpSpPr>
          <p:cNvPr id="227" name="Group 226"/>
          <p:cNvGrpSpPr/>
          <p:nvPr/>
        </p:nvGrpSpPr>
        <p:grpSpPr>
          <a:xfrm>
            <a:off x="1996560" y="1626120"/>
            <a:ext cx="9367560" cy="3881160"/>
            <a:chOff x="1996560" y="1626120"/>
            <a:chExt cx="9367560" cy="3881160"/>
          </a:xfrm>
        </p:grpSpPr>
        <p:sp>
          <p:nvSpPr>
            <p:cNvPr id="228" name="Rectangle 227"/>
            <p:cNvSpPr/>
            <p:nvPr/>
          </p:nvSpPr>
          <p:spPr>
            <a:xfrm>
              <a:off x="8625960" y="4599000"/>
              <a:ext cx="2738160" cy="908280"/>
            </a:xfrm>
            <a:prstGeom prst="rect">
              <a:avLst/>
            </a:prstGeom>
            <a:solidFill>
              <a:srgbClr val="83CA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  <a:buNone/>
              </a:pPr>
              <a:r>
                <a:rPr lang="en-US" sz="1400" b="1" strike="noStrike" spc="-1">
                  <a:solidFill>
                    <a:srgbClr val="000000"/>
                  </a:solidFill>
                  <a:latin typeface="Calibri"/>
                  <a:ea typeface="DejaVu Sans"/>
                </a:rPr>
                <a:t>Assigned list to dictionary  Converted to Dataframe</a:t>
              </a:r>
              <a:endParaRPr lang="en-US" sz="1400" b="0" strike="noStrike" spc="-1">
                <a:latin typeface="Arial"/>
              </a:endParaRPr>
            </a:p>
          </p:txBody>
        </p:sp>
        <p:sp>
          <p:nvSpPr>
            <p:cNvPr id="229" name="Rectangle 228"/>
            <p:cNvSpPr/>
            <p:nvPr/>
          </p:nvSpPr>
          <p:spPr>
            <a:xfrm>
              <a:off x="4114800" y="1626120"/>
              <a:ext cx="4048920" cy="1156680"/>
            </a:xfrm>
            <a:prstGeom prst="rect">
              <a:avLst/>
            </a:prstGeom>
            <a:solidFill>
              <a:srgbClr val="83CA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 algn="ctr">
                <a:lnSpc>
                  <a:spcPct val="100000"/>
                </a:lnSpc>
                <a:buNone/>
              </a:pPr>
              <a:r>
                <a:rPr lang="en-US" sz="1400" b="1" strike="noStrike" spc="-1">
                  <a:solidFill>
                    <a:srgbClr val="00331A"/>
                  </a:solidFill>
                  <a:latin typeface="Calibri"/>
                  <a:ea typeface="DejaVu Sans"/>
                </a:rPr>
                <a:t>Requested rocket launch data from SpaceX API</a:t>
              </a:r>
              <a:endParaRPr lang="en-US" sz="1400" b="0" strike="noStrike" spc="-1">
                <a:latin typeface="Arial"/>
              </a:endParaRPr>
            </a:p>
            <a:p>
              <a:pPr algn="ctr">
                <a:lnSpc>
                  <a:spcPct val="100000"/>
                </a:lnSpc>
                <a:buNone/>
              </a:pPr>
              <a:r>
                <a:rPr lang="en-US" sz="1400" b="1" strike="noStrike" spc="-1">
                  <a:solidFill>
                    <a:srgbClr val="000000"/>
                  </a:solidFill>
                  <a:latin typeface="Calibri"/>
                  <a:ea typeface="DejaVu Sans"/>
                </a:rPr>
                <a:t>url=</a:t>
              </a:r>
              <a:r>
                <a:rPr lang="en-US" sz="1400" b="1" u="sng" strike="noStrike" spc="-1">
                  <a:solidFill>
                    <a:srgbClr val="0000FF"/>
                  </a:solidFill>
                  <a:uFillTx/>
                  <a:latin typeface="Calibri"/>
                  <a:ea typeface="DejaVu Sans"/>
                  <a:hlinkClick r:id="rId3"/>
                </a:rPr>
                <a:t>https://api.spacexdata.com/v4/launches/past</a:t>
              </a:r>
              <a:endParaRPr lang="en-US" sz="1400" b="0" strike="noStrike" spc="-1">
                <a:latin typeface="Arial"/>
              </a:endParaRPr>
            </a:p>
            <a:p>
              <a:pPr algn="ctr">
                <a:lnSpc>
                  <a:spcPct val="100000"/>
                </a:lnSpc>
                <a:buNone/>
              </a:pPr>
              <a:endParaRPr lang="en-US" sz="1400" b="0" strike="noStrike" spc="-1">
                <a:latin typeface="Arial"/>
              </a:endParaRPr>
            </a:p>
            <a:p>
              <a:pPr algn="ctr">
                <a:lnSpc>
                  <a:spcPct val="100000"/>
                </a:lnSpc>
                <a:buNone/>
              </a:pPr>
              <a:r>
                <a:rPr lang="en-US" sz="1400" b="1" strike="noStrike" spc="-1">
                  <a:solidFill>
                    <a:srgbClr val="00331A"/>
                  </a:solidFill>
                  <a:latin typeface="Calibri"/>
                  <a:ea typeface="DejaVu Sans"/>
                </a:rPr>
                <a:t>Requested and parsed</a:t>
              </a:r>
              <a:endParaRPr lang="en-US" sz="1400" b="0" strike="noStrike" spc="-1">
                <a:latin typeface="Arial"/>
              </a:endParaRPr>
            </a:p>
            <a:p>
              <a:pPr algn="ctr">
                <a:lnSpc>
                  <a:spcPct val="100000"/>
                </a:lnSpc>
                <a:buNone/>
              </a:pPr>
              <a:r>
                <a:rPr lang="en-US" sz="1400" b="1" strike="noStrike" spc="-1">
                  <a:solidFill>
                    <a:srgbClr val="00331A"/>
                  </a:solidFill>
                  <a:latin typeface="Calibri"/>
                  <a:ea typeface="DejaVu Sans"/>
                </a:rPr>
                <a:t> SpaceX data  with GET request</a:t>
              </a:r>
              <a:endParaRPr lang="en-US" sz="1400" b="0" strike="noStrike" spc="-1">
                <a:latin typeface="Arial"/>
              </a:endParaRPr>
            </a:p>
            <a:p>
              <a:pPr algn="ctr">
                <a:lnSpc>
                  <a:spcPct val="100000"/>
                </a:lnSpc>
                <a:buNone/>
              </a:pPr>
              <a:endParaRPr lang="en-US" sz="1400" b="0" strike="noStrike" spc="-1">
                <a:latin typeface="Arial"/>
              </a:endParaRPr>
            </a:p>
          </p:txBody>
        </p:sp>
        <p:sp>
          <p:nvSpPr>
            <p:cNvPr id="230" name="Rectangle 229"/>
            <p:cNvSpPr/>
            <p:nvPr/>
          </p:nvSpPr>
          <p:spPr>
            <a:xfrm>
              <a:off x="8625960" y="1626120"/>
              <a:ext cx="2738160" cy="1137960"/>
            </a:xfrm>
            <a:prstGeom prst="rect">
              <a:avLst/>
            </a:prstGeom>
            <a:solidFill>
              <a:srgbClr val="83CA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  <a:buNone/>
              </a:pPr>
              <a:r>
                <a:rPr lang="en-US" sz="1400" b="1" strike="noStrike" spc="-1">
                  <a:solidFill>
                    <a:srgbClr val="000000"/>
                  </a:solidFill>
                  <a:latin typeface="Calibri"/>
                  <a:ea typeface="DejaVu Sans"/>
                </a:rPr>
                <a:t>Decoded response as a .json file</a:t>
              </a:r>
              <a:endParaRPr lang="en-US" sz="1400" b="0" strike="noStrike" spc="-1">
                <a:latin typeface="Arial"/>
              </a:endParaRPr>
            </a:p>
            <a:p>
              <a:pPr algn="ctr">
                <a:lnSpc>
                  <a:spcPct val="100000"/>
                </a:lnSpc>
                <a:buNone/>
              </a:pPr>
              <a:r>
                <a:rPr lang="en-US" sz="1400" b="1" strike="noStrike" spc="-1">
                  <a:solidFill>
                    <a:srgbClr val="00331A"/>
                  </a:solidFill>
                  <a:latin typeface="Calibri"/>
                  <a:ea typeface="DejaVu Sans"/>
                </a:rPr>
                <a:t>Turned it into Pandas dataframe</a:t>
              </a:r>
              <a:endParaRPr lang="en-US" sz="1400" b="0" strike="noStrike" spc="-1">
                <a:latin typeface="Arial"/>
              </a:endParaRPr>
            </a:p>
          </p:txBody>
        </p:sp>
        <p:sp>
          <p:nvSpPr>
            <p:cNvPr id="231" name="Rectangle 230"/>
            <p:cNvSpPr/>
            <p:nvPr/>
          </p:nvSpPr>
          <p:spPr>
            <a:xfrm>
              <a:off x="4968360" y="4599000"/>
              <a:ext cx="2738160" cy="908280"/>
            </a:xfrm>
            <a:prstGeom prst="rect">
              <a:avLst/>
            </a:prstGeom>
            <a:solidFill>
              <a:srgbClr val="83CA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  <a:buNone/>
              </a:pPr>
              <a:r>
                <a:rPr lang="en-US" sz="1400" b="1" strike="noStrike" spc="-1">
                  <a:solidFill>
                    <a:srgbClr val="000000"/>
                  </a:solidFill>
                  <a:latin typeface="Calibri"/>
                  <a:ea typeface="DejaVu Sans"/>
                </a:rPr>
                <a:t>Selected Falcon9 data only</a:t>
              </a:r>
              <a:endParaRPr lang="en-US" sz="1400" b="0" strike="noStrike" spc="-1">
                <a:latin typeface="Arial"/>
              </a:endParaRPr>
            </a:p>
            <a:p>
              <a:pPr algn="ctr">
                <a:lnSpc>
                  <a:spcPct val="100000"/>
                </a:lnSpc>
                <a:buNone/>
              </a:pPr>
              <a:r>
                <a:rPr lang="en-US" sz="1400" b="1" strike="noStrike" spc="-1">
                  <a:solidFill>
                    <a:srgbClr val="000000"/>
                  </a:solidFill>
                  <a:latin typeface="Calibri"/>
                  <a:ea typeface="DejaVu Sans"/>
                </a:rPr>
                <a:t>Replaced missing payload mass value with mean</a:t>
              </a:r>
              <a:endParaRPr lang="en-US" sz="1400" b="0" strike="noStrike" spc="-1">
                <a:latin typeface="Arial"/>
              </a:endParaRPr>
            </a:p>
          </p:txBody>
        </p:sp>
        <p:sp>
          <p:nvSpPr>
            <p:cNvPr id="232" name="Rectangle 231"/>
            <p:cNvSpPr/>
            <p:nvPr/>
          </p:nvSpPr>
          <p:spPr>
            <a:xfrm>
              <a:off x="1996560" y="4805640"/>
              <a:ext cx="2052360" cy="542160"/>
            </a:xfrm>
            <a:prstGeom prst="rect">
              <a:avLst/>
            </a:prstGeom>
            <a:solidFill>
              <a:srgbClr val="83CA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 algn="ctr">
                <a:lnSpc>
                  <a:spcPct val="100000"/>
                </a:lnSpc>
                <a:buNone/>
              </a:pPr>
              <a:r>
                <a:rPr lang="en-US" sz="1400" b="1" strike="noStrike" spc="-1">
                  <a:solidFill>
                    <a:srgbClr val="000000"/>
                  </a:solidFill>
                  <a:latin typeface="Calibri"/>
                  <a:ea typeface="DejaVu Sans"/>
                </a:rPr>
                <a:t>Saved Dataframe into </a:t>
              </a:r>
              <a:endParaRPr lang="en-US" sz="1400" b="0" strike="noStrike" spc="-1">
                <a:latin typeface="Arial"/>
              </a:endParaRPr>
            </a:p>
            <a:p>
              <a:pPr algn="ctr">
                <a:lnSpc>
                  <a:spcPct val="100000"/>
                </a:lnSpc>
                <a:buNone/>
              </a:pPr>
              <a:r>
                <a:rPr lang="en-US" sz="1400" b="1" strike="noStrike" spc="-1">
                  <a:solidFill>
                    <a:srgbClr val="000000"/>
                  </a:solidFill>
                  <a:latin typeface="Calibri"/>
                  <a:ea typeface="DejaVu Sans"/>
                </a:rPr>
                <a:t>.csv file</a:t>
              </a:r>
              <a:endParaRPr lang="en-US" sz="1400" b="0" strike="noStrike" spc="-1">
                <a:latin typeface="Arial"/>
              </a:endParaRPr>
            </a:p>
          </p:txBody>
        </p:sp>
        <p:sp>
          <p:nvSpPr>
            <p:cNvPr id="233" name="Straight Connector 232"/>
            <p:cNvSpPr/>
            <p:nvPr/>
          </p:nvSpPr>
          <p:spPr>
            <a:xfrm>
              <a:off x="8179200" y="2181960"/>
              <a:ext cx="457200" cy="360"/>
            </a:xfrm>
            <a:prstGeom prst="line">
              <a:avLst/>
            </a:prstGeom>
            <a:ln w="36720">
              <a:solidFill>
                <a:srgbClr val="3465A4"/>
              </a:solidFill>
              <a:round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4" name="Straight Connector 233"/>
            <p:cNvSpPr/>
            <p:nvPr/>
          </p:nvSpPr>
          <p:spPr>
            <a:xfrm>
              <a:off x="9997560" y="2769120"/>
              <a:ext cx="360" cy="1828800"/>
            </a:xfrm>
            <a:prstGeom prst="line">
              <a:avLst/>
            </a:prstGeom>
            <a:ln w="36720">
              <a:solidFill>
                <a:srgbClr val="3465A4"/>
              </a:solidFill>
              <a:round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5" name="Rectangle 234"/>
            <p:cNvSpPr/>
            <p:nvPr/>
          </p:nvSpPr>
          <p:spPr>
            <a:xfrm>
              <a:off x="8625960" y="2971800"/>
              <a:ext cx="2738160" cy="1414800"/>
            </a:xfrm>
            <a:prstGeom prst="rect">
              <a:avLst/>
            </a:prstGeom>
            <a:solidFill>
              <a:srgbClr val="83CA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en-US" sz="1400" b="1" strike="noStrike" spc="-1">
                  <a:solidFill>
                    <a:srgbClr val="00331A"/>
                  </a:solidFill>
                  <a:latin typeface="Calibri"/>
                  <a:ea typeface="DejaVu Sans"/>
                </a:rPr>
                <a:t>Used the API with functions to get info from IDs: </a:t>
              </a:r>
              <a:endParaRPr lang="en-US" sz="1400" b="0" strike="noStrike" spc="-1">
                <a:latin typeface="Arial"/>
              </a:endParaRPr>
            </a:p>
            <a:p>
              <a:pPr marL="432000" lvl="1" indent="-216000">
                <a:lnSpc>
                  <a:spcPct val="100000"/>
                </a:lnSpc>
                <a:buClr>
                  <a:srgbClr val="000000"/>
                </a:buClr>
                <a:buSzPct val="45000"/>
                <a:buFont typeface="Wingdings" charset="2"/>
                <a:buChar char=""/>
              </a:pPr>
              <a:r>
                <a:rPr lang="en-US" sz="1200" b="1" strike="noStrike" spc="-1">
                  <a:solidFill>
                    <a:srgbClr val="00331A"/>
                  </a:solidFill>
                  <a:latin typeface="Calibri"/>
                  <a:ea typeface="DejaVu Sans"/>
                </a:rPr>
                <a:t>BoosterVersion </a:t>
              </a:r>
              <a:endParaRPr lang="en-US" sz="1200" b="0" strike="noStrike" spc="-1">
                <a:latin typeface="Arial"/>
              </a:endParaRPr>
            </a:p>
            <a:p>
              <a:pPr marL="432000" lvl="1" indent="-216000">
                <a:lnSpc>
                  <a:spcPct val="100000"/>
                </a:lnSpc>
                <a:buClr>
                  <a:srgbClr val="000000"/>
                </a:buClr>
                <a:buSzPct val="45000"/>
                <a:buFont typeface="Wingdings" charset="2"/>
                <a:buChar char=""/>
              </a:pPr>
              <a:r>
                <a:rPr lang="en-US" sz="1200" b="1" strike="noStrike" spc="-1">
                  <a:solidFill>
                    <a:srgbClr val="00331A"/>
                  </a:solidFill>
                  <a:latin typeface="Calibri"/>
                  <a:ea typeface="DejaVu Sans"/>
                </a:rPr>
                <a:t>Payloads</a:t>
              </a:r>
              <a:endParaRPr lang="en-US" sz="1200" b="0" strike="noStrike" spc="-1">
                <a:latin typeface="Arial"/>
              </a:endParaRPr>
            </a:p>
            <a:p>
              <a:pPr marL="432000" lvl="1" indent="-216000">
                <a:lnSpc>
                  <a:spcPct val="100000"/>
                </a:lnSpc>
                <a:buClr>
                  <a:srgbClr val="000000"/>
                </a:buClr>
                <a:buSzPct val="45000"/>
                <a:buFont typeface="Wingdings" charset="2"/>
                <a:buChar char=""/>
              </a:pPr>
              <a:r>
                <a:rPr lang="en-US" sz="1200" b="1" strike="noStrike" spc="-1">
                  <a:solidFill>
                    <a:srgbClr val="00331A"/>
                  </a:solidFill>
                  <a:latin typeface="Calibri"/>
                  <a:ea typeface="DejaVu Sans"/>
                </a:rPr>
                <a:t>LaunchSite</a:t>
              </a:r>
              <a:endParaRPr lang="en-US" sz="1200" b="0" strike="noStrike" spc="-1">
                <a:latin typeface="Arial"/>
              </a:endParaRPr>
            </a:p>
            <a:p>
              <a:pPr marL="432000" lvl="1" indent="-216000">
                <a:lnSpc>
                  <a:spcPct val="100000"/>
                </a:lnSpc>
                <a:buClr>
                  <a:srgbClr val="000000"/>
                </a:buClr>
                <a:buSzPct val="45000"/>
                <a:buFont typeface="Wingdings" charset="2"/>
                <a:buChar char=""/>
              </a:pPr>
              <a:r>
                <a:rPr lang="en-US" sz="1200" b="1" strike="noStrike" spc="-1">
                  <a:solidFill>
                    <a:srgbClr val="00331A"/>
                  </a:solidFill>
                  <a:latin typeface="Calibri"/>
                  <a:ea typeface="DejaVu Sans"/>
                </a:rPr>
                <a:t>Cores</a:t>
              </a:r>
              <a:endParaRPr lang="en-US" sz="1200" b="0" strike="noStrike" spc="-1">
                <a:latin typeface="Arial"/>
              </a:endParaRPr>
            </a:p>
            <a:p>
              <a:pPr>
                <a:lnSpc>
                  <a:spcPct val="100000"/>
                </a:lnSpc>
                <a:buNone/>
              </a:pPr>
              <a:r>
                <a:rPr lang="en-US" sz="1400" b="1" strike="noStrike" spc="-1">
                  <a:solidFill>
                    <a:srgbClr val="00331A"/>
                  </a:solidFill>
                  <a:latin typeface="Calibri"/>
                  <a:ea typeface="DejaVu Sans"/>
                </a:rPr>
                <a:t>Stored in List</a:t>
              </a:r>
              <a:endParaRPr lang="en-US" sz="1400" b="0" strike="noStrike" spc="-1">
                <a:latin typeface="Arial"/>
              </a:endParaRPr>
            </a:p>
          </p:txBody>
        </p:sp>
        <p:sp>
          <p:nvSpPr>
            <p:cNvPr id="236" name="Straight Connector 235"/>
            <p:cNvSpPr/>
            <p:nvPr/>
          </p:nvSpPr>
          <p:spPr>
            <a:xfrm flipH="1">
              <a:off x="7711560" y="5055120"/>
              <a:ext cx="914400" cy="360"/>
            </a:xfrm>
            <a:prstGeom prst="line">
              <a:avLst/>
            </a:prstGeom>
            <a:ln w="36720">
              <a:solidFill>
                <a:srgbClr val="3465A4"/>
              </a:solidFill>
              <a:round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7" name="Straight Connector 236"/>
            <p:cNvSpPr/>
            <p:nvPr/>
          </p:nvSpPr>
          <p:spPr>
            <a:xfrm flipH="1">
              <a:off x="4053960" y="5055120"/>
              <a:ext cx="914400" cy="360"/>
            </a:xfrm>
            <a:prstGeom prst="line">
              <a:avLst/>
            </a:prstGeom>
            <a:ln w="36720">
              <a:solidFill>
                <a:srgbClr val="3465A4"/>
              </a:solidFill>
              <a:round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238" name="TextBox 237"/>
          <p:cNvSpPr txBox="1"/>
          <p:nvPr/>
        </p:nvSpPr>
        <p:spPr>
          <a:xfrm>
            <a:off x="685800" y="6172200"/>
            <a:ext cx="10287000" cy="4014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US" sz="1100" b="0" strike="noStrike" spc="-1" dirty="0">
                <a:latin typeface="Arial"/>
              </a:rPr>
              <a:t>https://github.com/shaileshnmore/testrepo/blob/main/Python%20Capstone%201.ipynb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PlaceHolder 1"/>
          <p:cNvSpPr>
            <a:spLocks noGrp="1"/>
          </p:cNvSpPr>
          <p:nvPr>
            <p:ph type="sldNum"/>
          </p:nvPr>
        </p:nvSpPr>
        <p:spPr>
          <a:xfrm>
            <a:off x="8714880" y="6025680"/>
            <a:ext cx="2733840" cy="3924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  <a:buNone/>
            </a:pPr>
            <a:fld id="{DAEFD410-8EB4-4AB0-AA70-586285F7EABC}" type="slidenum">
              <a:rPr lang="en-US" sz="1600" b="0" strike="noStrike" spc="-1">
                <a:solidFill>
                  <a:srgbClr val="1C7DDB"/>
                </a:solidFill>
                <a:latin typeface="Abadi"/>
              </a:rPr>
              <a:t>12</a:t>
            </a:fld>
            <a:endParaRPr lang="en-US" sz="1600" b="0" strike="noStrike" spc="-1">
              <a:latin typeface="Times New Roman"/>
            </a:endParaRPr>
          </a:p>
        </p:txBody>
      </p:sp>
      <p:sp>
        <p:nvSpPr>
          <p:cNvPr id="240" name="Title 1"/>
          <p:cNvSpPr/>
          <p:nvPr/>
        </p:nvSpPr>
        <p:spPr>
          <a:xfrm>
            <a:off x="770040" y="538560"/>
            <a:ext cx="10506240" cy="539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 fontScale="82000" lnSpcReduction="10000"/>
          </a:bodyPr>
          <a:lstStyle/>
          <a:p>
            <a:pPr>
              <a:lnSpc>
                <a:spcPct val="90000"/>
              </a:lnSpc>
              <a:buNone/>
            </a:pPr>
            <a:r>
              <a:rPr lang="en-US" sz="4000" b="0" strike="noStrike" spc="-1">
                <a:solidFill>
                  <a:srgbClr val="0B49CB"/>
                </a:solidFill>
                <a:latin typeface="Abadi"/>
                <a:ea typeface="IBM Plex Mono SemiBold"/>
              </a:rPr>
              <a:t>Data Wrangling</a:t>
            </a:r>
            <a:endParaRPr lang="en-US" sz="4000" b="0" strike="noStrike" spc="-1">
              <a:latin typeface="Arial"/>
            </a:endParaRPr>
          </a:p>
        </p:txBody>
      </p:sp>
      <p:grpSp>
        <p:nvGrpSpPr>
          <p:cNvPr id="241" name="Group 240"/>
          <p:cNvGrpSpPr/>
          <p:nvPr/>
        </p:nvGrpSpPr>
        <p:grpSpPr>
          <a:xfrm>
            <a:off x="850320" y="1371600"/>
            <a:ext cx="10578960" cy="4904280"/>
            <a:chOff x="850320" y="1371600"/>
            <a:chExt cx="10578960" cy="4904280"/>
          </a:xfrm>
        </p:grpSpPr>
        <p:grpSp>
          <p:nvGrpSpPr>
            <p:cNvPr id="242" name="Group 241"/>
            <p:cNvGrpSpPr/>
            <p:nvPr/>
          </p:nvGrpSpPr>
          <p:grpSpPr>
            <a:xfrm>
              <a:off x="6793920" y="2192400"/>
              <a:ext cx="4635360" cy="3656880"/>
              <a:chOff x="6793920" y="2192400"/>
              <a:chExt cx="4635360" cy="3656880"/>
            </a:xfrm>
          </p:grpSpPr>
          <p:sp>
            <p:nvSpPr>
              <p:cNvPr id="243" name="Rectangle 242"/>
              <p:cNvSpPr/>
              <p:nvPr/>
            </p:nvSpPr>
            <p:spPr>
              <a:xfrm>
                <a:off x="6793920" y="2192400"/>
                <a:ext cx="4635360" cy="2210760"/>
              </a:xfrm>
              <a:prstGeom prst="rect">
                <a:avLst/>
              </a:prstGeom>
              <a:solidFill>
                <a:srgbClr val="CCFFCC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ctr">
                <a:noAutofit/>
              </a:bodyPr>
              <a:lstStyle/>
              <a:p>
                <a:pPr>
                  <a:lnSpc>
                    <a:spcPct val="100000"/>
                  </a:lnSpc>
                  <a:buNone/>
                </a:pPr>
                <a:endParaRPr lang="en-US" sz="1800" b="0" strike="noStrike" spc="-1">
                  <a:latin typeface="Arial"/>
                </a:endParaRPr>
              </a:p>
              <a:p>
                <a:pPr>
                  <a:lnSpc>
                    <a:spcPct val="100000"/>
                  </a:lnSpc>
                  <a:buNone/>
                </a:pPr>
                <a:endParaRPr lang="en-US" sz="1800" b="0" strike="noStrike" spc="-1">
                  <a:latin typeface="Arial"/>
                </a:endParaRPr>
              </a:p>
              <a:p>
                <a:pPr>
                  <a:lnSpc>
                    <a:spcPct val="100000"/>
                  </a:lnSpc>
                  <a:buNone/>
                </a:pPr>
                <a:r>
                  <a:rPr lang="en-US" sz="1400" b="0" strike="noStrike" spc="-1">
                    <a:solidFill>
                      <a:srgbClr val="000000"/>
                    </a:solidFill>
                    <a:latin typeface="Calibri"/>
                    <a:ea typeface="DejaVu Sans"/>
                  </a:rPr>
                  <a:t>Created a set of 1</a:t>
                </a:r>
                <a:r>
                  <a:rPr lang="en-US" sz="1400" b="0" strike="noStrike" spc="-1" baseline="14000000">
                    <a:solidFill>
                      <a:srgbClr val="000000"/>
                    </a:solidFill>
                    <a:latin typeface="Calibri"/>
                    <a:ea typeface="DejaVu Sans"/>
                  </a:rPr>
                  <a:t>st</a:t>
                </a:r>
                <a:r>
                  <a:rPr lang="en-US" sz="1400" b="0" strike="noStrike" spc="-1">
                    <a:solidFill>
                      <a:srgbClr val="000000"/>
                    </a:solidFill>
                    <a:latin typeface="Calibri"/>
                    <a:ea typeface="DejaVu Sans"/>
                  </a:rPr>
                  <a:t> stage booster landing outcomes</a:t>
                </a:r>
                <a:endParaRPr lang="en-US" sz="1400" b="0" strike="noStrike" spc="-1">
                  <a:latin typeface="Arial"/>
                </a:endParaRPr>
              </a:p>
              <a:p>
                <a:pPr>
                  <a:lnSpc>
                    <a:spcPct val="100000"/>
                  </a:lnSpc>
                  <a:buNone/>
                </a:pPr>
                <a:r>
                  <a:rPr lang="en-US" sz="1400" b="0" strike="noStrike" spc="-1">
                    <a:solidFill>
                      <a:srgbClr val="007826"/>
                    </a:solidFill>
                    <a:latin typeface="Calibri"/>
                    <a:ea typeface="DejaVu Sans"/>
                  </a:rPr>
                  <a:t>0 True ASDS: successful landing on a drone ship</a:t>
                </a:r>
                <a:endParaRPr lang="en-US" sz="1400" b="0" strike="noStrike" spc="-1">
                  <a:latin typeface="Arial"/>
                </a:endParaRPr>
              </a:p>
              <a:p>
                <a:pPr>
                  <a:lnSpc>
                    <a:spcPct val="100000"/>
                  </a:lnSpc>
                  <a:buNone/>
                </a:pPr>
                <a:r>
                  <a:rPr lang="en-US" sz="1400" b="0" strike="noStrike" spc="-1">
                    <a:solidFill>
                      <a:srgbClr val="C9211E"/>
                    </a:solidFill>
                    <a:latin typeface="Calibri"/>
                    <a:ea typeface="DejaVu Sans"/>
                  </a:rPr>
                  <a:t>1 None None: failure to land</a:t>
                </a:r>
                <a:endParaRPr lang="en-US" sz="1400" b="0" strike="noStrike" spc="-1">
                  <a:latin typeface="Arial"/>
                </a:endParaRPr>
              </a:p>
              <a:p>
                <a:pPr>
                  <a:lnSpc>
                    <a:spcPct val="100000"/>
                  </a:lnSpc>
                  <a:buNone/>
                </a:pPr>
                <a:r>
                  <a:rPr lang="en-US" sz="1400" b="0" strike="noStrike" spc="-1">
                    <a:solidFill>
                      <a:srgbClr val="007826"/>
                    </a:solidFill>
                    <a:latin typeface="Calibri"/>
                    <a:ea typeface="DejaVu Sans"/>
                  </a:rPr>
                  <a:t>2 True RTLS: successful landing to a ground pad </a:t>
                </a:r>
                <a:endParaRPr lang="en-US" sz="1400" b="0" strike="noStrike" spc="-1">
                  <a:latin typeface="Arial"/>
                </a:endParaRPr>
              </a:p>
              <a:p>
                <a:pPr>
                  <a:lnSpc>
                    <a:spcPct val="100000"/>
                  </a:lnSpc>
                  <a:buNone/>
                </a:pPr>
                <a:r>
                  <a:rPr lang="en-US" sz="1400" b="0" strike="noStrike" spc="-1">
                    <a:solidFill>
                      <a:srgbClr val="C9211E"/>
                    </a:solidFill>
                    <a:latin typeface="Calibri"/>
                    <a:ea typeface="DejaVu Sans"/>
                  </a:rPr>
                  <a:t>3 False ASDS: </a:t>
                </a:r>
                <a:r>
                  <a:rPr lang="en-US" sz="1400" b="0" strike="noStrike" spc="-1">
                    <a:solidFill>
                      <a:srgbClr val="007826"/>
                    </a:solidFill>
                    <a:latin typeface="Calibri"/>
                    <a:ea typeface="DejaVu Sans"/>
                  </a:rPr>
                  <a:t> </a:t>
                </a:r>
                <a:r>
                  <a:rPr lang="en-US" sz="1400" b="0" strike="noStrike" spc="-1">
                    <a:solidFill>
                      <a:srgbClr val="C9211E"/>
                    </a:solidFill>
                    <a:latin typeface="Calibri"/>
                    <a:ea typeface="DejaVu Sans"/>
                  </a:rPr>
                  <a:t>failed landing on a drone ship</a:t>
                </a:r>
                <a:endParaRPr lang="en-US" sz="1400" b="0" strike="noStrike" spc="-1">
                  <a:latin typeface="Arial"/>
                </a:endParaRPr>
              </a:p>
              <a:p>
                <a:pPr>
                  <a:lnSpc>
                    <a:spcPct val="100000"/>
                  </a:lnSpc>
                  <a:buNone/>
                </a:pPr>
                <a:r>
                  <a:rPr lang="en-US" sz="1400" b="0" strike="noStrike" spc="-1">
                    <a:solidFill>
                      <a:srgbClr val="007826"/>
                    </a:solidFill>
                    <a:latin typeface="Calibri"/>
                    <a:ea typeface="DejaVu Sans"/>
                  </a:rPr>
                  <a:t>4 True Ocean: successful landing, specific region of the ocean</a:t>
                </a:r>
                <a:endParaRPr lang="en-US" sz="1400" b="0" strike="noStrike" spc="-1">
                  <a:latin typeface="Arial"/>
                </a:endParaRPr>
              </a:p>
              <a:p>
                <a:pPr>
                  <a:lnSpc>
                    <a:spcPct val="100000"/>
                  </a:lnSpc>
                  <a:buNone/>
                </a:pPr>
                <a:r>
                  <a:rPr lang="en-US" sz="1400" b="0" strike="noStrike" spc="-1">
                    <a:solidFill>
                      <a:srgbClr val="C9211E"/>
                    </a:solidFill>
                    <a:latin typeface="Calibri"/>
                    <a:ea typeface="DejaVu Sans"/>
                  </a:rPr>
                  <a:t>5 False Ocean: failed landing, specific region of the ocean</a:t>
                </a:r>
                <a:endParaRPr lang="en-US" sz="1400" b="0" strike="noStrike" spc="-1">
                  <a:latin typeface="Arial"/>
                </a:endParaRPr>
              </a:p>
              <a:p>
                <a:pPr>
                  <a:lnSpc>
                    <a:spcPct val="100000"/>
                  </a:lnSpc>
                  <a:buNone/>
                </a:pPr>
                <a:r>
                  <a:rPr lang="en-US" sz="1400" b="0" strike="noStrike" spc="-1">
                    <a:solidFill>
                      <a:srgbClr val="C9211E"/>
                    </a:solidFill>
                    <a:latin typeface="Calibri"/>
                    <a:ea typeface="DejaVu Sans"/>
                  </a:rPr>
                  <a:t>6 None ASDS: failure to land</a:t>
                </a:r>
                <a:endParaRPr lang="en-US" sz="1400" b="0" strike="noStrike" spc="-1">
                  <a:latin typeface="Arial"/>
                </a:endParaRPr>
              </a:p>
              <a:p>
                <a:pPr>
                  <a:lnSpc>
                    <a:spcPct val="100000"/>
                  </a:lnSpc>
                  <a:buNone/>
                </a:pPr>
                <a:r>
                  <a:rPr lang="en-US" sz="1400" b="0" strike="noStrike" spc="-1">
                    <a:solidFill>
                      <a:srgbClr val="C9211E"/>
                    </a:solidFill>
                    <a:latin typeface="Calibri"/>
                    <a:ea typeface="DejaVu Sans"/>
                  </a:rPr>
                  <a:t>7 False RTLS: failed landing to a ground pad</a:t>
                </a:r>
                <a:r>
                  <a:rPr lang="en-US" sz="1400" b="0" strike="noStrike" spc="-1">
                    <a:solidFill>
                      <a:srgbClr val="007826"/>
                    </a:solidFill>
                    <a:latin typeface="Calibri"/>
                    <a:ea typeface="DejaVu Sans"/>
                  </a:rPr>
                  <a:t> </a:t>
                </a:r>
                <a:endParaRPr lang="en-US" sz="1400" b="0" strike="noStrike" spc="-1">
                  <a:latin typeface="Arial"/>
                </a:endParaRPr>
              </a:p>
              <a:p>
                <a:pPr>
                  <a:lnSpc>
                    <a:spcPct val="100000"/>
                  </a:lnSpc>
                  <a:buNone/>
                </a:pPr>
                <a:endParaRPr lang="en-US" sz="1400" b="0" strike="noStrike" spc="-1">
                  <a:latin typeface="Arial"/>
                </a:endParaRPr>
              </a:p>
              <a:p>
                <a:pPr algn="ctr">
                  <a:lnSpc>
                    <a:spcPct val="100000"/>
                  </a:lnSpc>
                  <a:buNone/>
                </a:pPr>
                <a:endParaRPr lang="en-US" sz="1400" b="0" strike="noStrike" spc="-1">
                  <a:latin typeface="Arial"/>
                </a:endParaRPr>
              </a:p>
            </p:txBody>
          </p:sp>
          <p:sp>
            <p:nvSpPr>
              <p:cNvPr id="244" name="Rectangle 243"/>
              <p:cNvSpPr/>
              <p:nvPr/>
            </p:nvSpPr>
            <p:spPr>
              <a:xfrm>
                <a:off x="7966440" y="4935600"/>
                <a:ext cx="2716560" cy="913680"/>
              </a:xfrm>
              <a:prstGeom prst="rect">
                <a:avLst/>
              </a:prstGeom>
              <a:solidFill>
                <a:srgbClr val="CCFFCC"/>
              </a:solidFill>
              <a:ln w="18360">
                <a:solidFill>
                  <a:srgbClr val="00990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9000" tIns="54000" rIns="99000" bIns="54000" anchor="ctr">
                <a:noAutofit/>
              </a:bodyPr>
              <a:lstStyle/>
              <a:p>
                <a:pPr>
                  <a:lnSpc>
                    <a:spcPct val="100000"/>
                  </a:lnSpc>
                  <a:buNone/>
                </a:pPr>
                <a:r>
                  <a:rPr lang="en-US" sz="1400" b="0" strike="noStrike" spc="-1">
                    <a:solidFill>
                      <a:srgbClr val="000000"/>
                    </a:solidFill>
                    <a:latin typeface="Calibri;Calibri"/>
                    <a:ea typeface="Calibri;Calibri"/>
                  </a:rPr>
                  <a:t>Created a Training label: 'Class'</a:t>
                </a:r>
                <a:endParaRPr lang="en-US" sz="1400" b="0" strike="noStrike" spc="-1">
                  <a:latin typeface="Arial"/>
                </a:endParaRPr>
              </a:p>
              <a:p>
                <a:pPr>
                  <a:lnSpc>
                    <a:spcPct val="100000"/>
                  </a:lnSpc>
                  <a:buNone/>
                </a:pPr>
                <a:r>
                  <a:rPr lang="en-US" sz="1400" b="1" strike="noStrike" spc="-1">
                    <a:solidFill>
                      <a:srgbClr val="C9211E"/>
                    </a:solidFill>
                    <a:latin typeface="Calibri;Calibri"/>
                    <a:ea typeface="Calibri;Calibri"/>
                  </a:rPr>
                  <a:t>Class = 0: booster landing failure</a:t>
                </a:r>
                <a:endParaRPr lang="en-US" sz="1400" b="0" strike="noStrike" spc="-1">
                  <a:latin typeface="Arial"/>
                </a:endParaRPr>
              </a:p>
              <a:p>
                <a:pPr>
                  <a:lnSpc>
                    <a:spcPct val="100000"/>
                  </a:lnSpc>
                  <a:buNone/>
                </a:pPr>
                <a:r>
                  <a:rPr lang="en-US" sz="1400" b="1" strike="noStrike" spc="-1">
                    <a:solidFill>
                      <a:srgbClr val="006600"/>
                    </a:solidFill>
                    <a:latin typeface="Calibri;Calibri"/>
                    <a:ea typeface="Calibri;Calibri"/>
                  </a:rPr>
                  <a:t>Class = 1:  booster landing success</a:t>
                </a:r>
                <a:endParaRPr lang="en-US" sz="1400" b="0" strike="noStrike" spc="-1">
                  <a:latin typeface="Arial"/>
                </a:endParaRPr>
              </a:p>
            </p:txBody>
          </p:sp>
          <p:sp>
            <p:nvSpPr>
              <p:cNvPr id="245" name="Straight Connector 244"/>
              <p:cNvSpPr/>
              <p:nvPr/>
            </p:nvSpPr>
            <p:spPr>
              <a:xfrm flipH="1">
                <a:off x="9159480" y="4403880"/>
                <a:ext cx="5400" cy="531720"/>
              </a:xfrm>
              <a:prstGeom prst="line">
                <a:avLst/>
              </a:prstGeom>
              <a:ln w="0">
                <a:solidFill>
                  <a:srgbClr val="3465A4"/>
                </a:solidFill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grpSp>
          <p:nvGrpSpPr>
            <p:cNvPr id="246" name="Group 245"/>
            <p:cNvGrpSpPr/>
            <p:nvPr/>
          </p:nvGrpSpPr>
          <p:grpSpPr>
            <a:xfrm>
              <a:off x="850320" y="1371600"/>
              <a:ext cx="7112520" cy="4904280"/>
              <a:chOff x="850320" y="1371600"/>
              <a:chExt cx="7112520" cy="4904280"/>
            </a:xfrm>
          </p:grpSpPr>
          <p:grpSp>
            <p:nvGrpSpPr>
              <p:cNvPr id="247" name="Group 246"/>
              <p:cNvGrpSpPr/>
              <p:nvPr/>
            </p:nvGrpSpPr>
            <p:grpSpPr>
              <a:xfrm>
                <a:off x="850320" y="1371600"/>
                <a:ext cx="1755000" cy="548280"/>
                <a:chOff x="850320" y="1371600"/>
                <a:chExt cx="1755000" cy="548280"/>
              </a:xfrm>
            </p:grpSpPr>
            <p:sp>
              <p:nvSpPr>
                <p:cNvPr id="248" name="Rectangle 247"/>
                <p:cNvSpPr/>
                <p:nvPr/>
              </p:nvSpPr>
              <p:spPr>
                <a:xfrm>
                  <a:off x="850320" y="1371600"/>
                  <a:ext cx="1755000" cy="548280"/>
                </a:xfrm>
                <a:prstGeom prst="rect">
                  <a:avLst/>
                </a:prstGeom>
                <a:noFill/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lIns="90000" tIns="45000" rIns="90000" bIns="45000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buNone/>
                  </a:pPr>
                  <a:r>
                    <a:rPr lang="en-US" sz="1600" b="0" strike="noStrike" spc="-1">
                      <a:solidFill>
                        <a:srgbClr val="000000"/>
                      </a:solidFill>
                      <a:latin typeface="Calibri"/>
                      <a:ea typeface="DejaVu Sans"/>
                    </a:rPr>
                    <a:t>Dataframe</a:t>
                  </a:r>
                  <a:endParaRPr lang="en-US" sz="1600" b="0" strike="noStrike" spc="-1">
                    <a:latin typeface="Arial"/>
                  </a:endParaRPr>
                </a:p>
                <a:p>
                  <a:pPr>
                    <a:lnSpc>
                      <a:spcPct val="100000"/>
                    </a:lnSpc>
                    <a:buNone/>
                  </a:pPr>
                  <a:r>
                    <a:rPr lang="en-US" sz="1600" b="0" strike="noStrike" spc="-1">
                      <a:solidFill>
                        <a:srgbClr val="000000"/>
                      </a:solidFill>
                      <a:latin typeface="Calibri"/>
                      <a:ea typeface="DejaVu Sans"/>
                    </a:rPr>
                    <a:t>From SpaceX API </a:t>
                  </a:r>
                  <a:endParaRPr lang="en-US" sz="1600" b="0" strike="noStrike" spc="-1">
                    <a:latin typeface="Arial"/>
                  </a:endParaRPr>
                </a:p>
              </p:txBody>
            </p:sp>
          </p:grpSp>
          <p:sp>
            <p:nvSpPr>
              <p:cNvPr id="249" name="Rectangle 248"/>
              <p:cNvSpPr/>
              <p:nvPr/>
            </p:nvSpPr>
            <p:spPr>
              <a:xfrm>
                <a:off x="872280" y="3335400"/>
                <a:ext cx="2285280" cy="1064160"/>
              </a:xfrm>
              <a:prstGeom prst="rect">
                <a:avLst/>
              </a:prstGeom>
              <a:solidFill>
                <a:srgbClr val="CCFFCC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ctr">
                <a:noAutofit/>
              </a:bodyPr>
              <a:lstStyle/>
              <a:p>
                <a:pPr>
                  <a:lnSpc>
                    <a:spcPct val="100000"/>
                  </a:lnSpc>
                  <a:buNone/>
                </a:pPr>
                <a:r>
                  <a:rPr lang="en-US" sz="1400" b="0" strike="noStrike" spc="-1">
                    <a:solidFill>
                      <a:srgbClr val="000000"/>
                    </a:solidFill>
                    <a:latin typeface="Calibri"/>
                    <a:ea typeface="DejaVu Sans"/>
                  </a:rPr>
                  <a:t>Identified: </a:t>
                </a:r>
                <a:endParaRPr lang="en-US" sz="1400" b="0" strike="noStrike" spc="-1">
                  <a:latin typeface="Arial"/>
                </a:endParaRPr>
              </a:p>
              <a:p>
                <a:pPr marL="216000" indent="-216000">
                  <a:lnSpc>
                    <a:spcPct val="100000"/>
                  </a:lnSpc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r>
                  <a:rPr lang="en-US" sz="1400" b="0" strike="noStrike" spc="-1">
                    <a:solidFill>
                      <a:srgbClr val="000000"/>
                    </a:solidFill>
                    <a:latin typeface="Calibri"/>
                    <a:ea typeface="DejaVu Sans"/>
                  </a:rPr>
                  <a:t>null values for each feature</a:t>
                </a:r>
                <a:endParaRPr lang="en-US" sz="1400" b="0" strike="noStrike" spc="-1">
                  <a:latin typeface="Arial"/>
                </a:endParaRPr>
              </a:p>
              <a:p>
                <a:pPr marL="216000" indent="-216000">
                  <a:lnSpc>
                    <a:spcPct val="100000"/>
                  </a:lnSpc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r>
                  <a:rPr lang="en-US" sz="1400" b="0" strike="noStrike" spc="-1">
                    <a:solidFill>
                      <a:srgbClr val="000000"/>
                    </a:solidFill>
                    <a:latin typeface="Calibri"/>
                    <a:ea typeface="DejaVu Sans"/>
                  </a:rPr>
                  <a:t>numerical and categorical features</a:t>
                </a:r>
                <a:endParaRPr lang="en-US" sz="1400" b="0" strike="noStrike" spc="-1">
                  <a:latin typeface="Arial"/>
                </a:endParaRPr>
              </a:p>
            </p:txBody>
          </p:sp>
          <p:grpSp>
            <p:nvGrpSpPr>
              <p:cNvPr id="250" name="Group 249"/>
              <p:cNvGrpSpPr/>
              <p:nvPr/>
            </p:nvGrpSpPr>
            <p:grpSpPr>
              <a:xfrm>
                <a:off x="855360" y="2744640"/>
                <a:ext cx="2223000" cy="456480"/>
                <a:chOff x="855360" y="2744640"/>
                <a:chExt cx="2223000" cy="456480"/>
              </a:xfrm>
            </p:grpSpPr>
            <p:sp>
              <p:nvSpPr>
                <p:cNvPr id="251" name="Rectangle 250"/>
                <p:cNvSpPr/>
                <p:nvPr/>
              </p:nvSpPr>
              <p:spPr>
                <a:xfrm>
                  <a:off x="855360" y="2744640"/>
                  <a:ext cx="2223000" cy="456480"/>
                </a:xfrm>
                <a:prstGeom prst="rect">
                  <a:avLst/>
                </a:prstGeom>
                <a:noFill/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lIns="90000" tIns="45000" rIns="90000" bIns="45000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buNone/>
                  </a:pPr>
                  <a:r>
                    <a:rPr lang="en-US" sz="1600" b="0" strike="noStrike" spc="-1">
                      <a:solidFill>
                        <a:srgbClr val="000000"/>
                      </a:solidFill>
                      <a:latin typeface="Calibri"/>
                      <a:ea typeface="DejaVu Sans"/>
                    </a:rPr>
                    <a:t>SpaceX dataset</a:t>
                  </a:r>
                  <a:endParaRPr lang="en-US" sz="1600" b="0" strike="noStrike" spc="-1">
                    <a:latin typeface="Arial"/>
                  </a:endParaRPr>
                </a:p>
                <a:p>
                  <a:pPr>
                    <a:lnSpc>
                      <a:spcPct val="100000"/>
                    </a:lnSpc>
                    <a:buNone/>
                  </a:pPr>
                  <a:r>
                    <a:rPr lang="en-US" sz="1600" b="0" strike="noStrike" spc="-1">
                      <a:solidFill>
                        <a:srgbClr val="000000"/>
                      </a:solidFill>
                      <a:latin typeface="Calibri"/>
                      <a:ea typeface="DejaVu Sans"/>
                    </a:rPr>
                    <a:t>Further Data wrangling</a:t>
                  </a:r>
                  <a:endParaRPr lang="en-US" sz="1600" b="0" strike="noStrike" spc="-1">
                    <a:latin typeface="Arial"/>
                  </a:endParaRPr>
                </a:p>
                <a:p>
                  <a:pPr>
                    <a:lnSpc>
                      <a:spcPct val="100000"/>
                    </a:lnSpc>
                    <a:buNone/>
                  </a:pPr>
                  <a:r>
                    <a:rPr lang="en-US" sz="1800" b="0" strike="noStrike" spc="-1">
                      <a:solidFill>
                        <a:srgbClr val="000000"/>
                      </a:solidFill>
                      <a:latin typeface="Calibri"/>
                      <a:ea typeface="DejaVu Sans"/>
                    </a:rPr>
                    <a:t> </a:t>
                  </a:r>
                  <a:endParaRPr lang="en-US" sz="1800" b="0" strike="noStrike" spc="-1">
                    <a:latin typeface="Arial"/>
                  </a:endParaRPr>
                </a:p>
              </p:txBody>
            </p:sp>
          </p:grpSp>
          <p:grpSp>
            <p:nvGrpSpPr>
              <p:cNvPr id="252" name="Group 251"/>
              <p:cNvGrpSpPr/>
              <p:nvPr/>
            </p:nvGrpSpPr>
            <p:grpSpPr>
              <a:xfrm>
                <a:off x="919080" y="1963800"/>
                <a:ext cx="5251680" cy="685080"/>
                <a:chOff x="919080" y="1963800"/>
                <a:chExt cx="5251680" cy="685080"/>
              </a:xfrm>
            </p:grpSpPr>
            <p:sp>
              <p:nvSpPr>
                <p:cNvPr id="253" name="Rectangle 252"/>
                <p:cNvSpPr/>
                <p:nvPr/>
              </p:nvSpPr>
              <p:spPr>
                <a:xfrm>
                  <a:off x="919080" y="1969200"/>
                  <a:ext cx="2051280" cy="679680"/>
                </a:xfrm>
                <a:prstGeom prst="rect">
                  <a:avLst/>
                </a:prstGeom>
                <a:solidFill>
                  <a:srgbClr val="99CCFF"/>
                </a:soli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lIns="90000" tIns="45000" rIns="90000" bIns="45000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buNone/>
                  </a:pPr>
                  <a:r>
                    <a:rPr lang="en-US" sz="1400" b="0" strike="noStrike" spc="-1">
                      <a:solidFill>
                        <a:srgbClr val="000000"/>
                      </a:solidFill>
                      <a:latin typeface="Calibri"/>
                      <a:ea typeface="DejaVu Sans"/>
                    </a:rPr>
                    <a:t>Identified missing values</a:t>
                  </a:r>
                  <a:endParaRPr lang="en-US" sz="1400" b="0" strike="noStrike" spc="-1">
                    <a:latin typeface="Arial"/>
                  </a:endParaRPr>
                </a:p>
              </p:txBody>
            </p:sp>
            <p:sp>
              <p:nvSpPr>
                <p:cNvPr id="254" name="Rectangle 253"/>
                <p:cNvSpPr/>
                <p:nvPr/>
              </p:nvSpPr>
              <p:spPr>
                <a:xfrm>
                  <a:off x="3428280" y="1963800"/>
                  <a:ext cx="2742480" cy="679680"/>
                </a:xfrm>
                <a:prstGeom prst="rect">
                  <a:avLst/>
                </a:prstGeom>
                <a:solidFill>
                  <a:srgbClr val="99CCFF"/>
                </a:soli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lIns="90000" tIns="45000" rIns="90000" bIns="45000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buNone/>
                  </a:pPr>
                  <a:r>
                    <a:rPr lang="en-US" sz="1400" b="0" strike="noStrike" spc="-1">
                      <a:solidFill>
                        <a:srgbClr val="000000"/>
                      </a:solidFill>
                      <a:latin typeface="Calibri"/>
                      <a:ea typeface="DejaVu Sans"/>
                    </a:rPr>
                    <a:t>Replaced missing “PayloadMass” value with mean value</a:t>
                  </a:r>
                  <a:endParaRPr lang="en-US" sz="1400" b="0" strike="noStrike" spc="-1">
                    <a:latin typeface="Arial"/>
                  </a:endParaRPr>
                </a:p>
              </p:txBody>
            </p:sp>
            <p:sp>
              <p:nvSpPr>
                <p:cNvPr id="255" name="Straight Connector 254"/>
                <p:cNvSpPr/>
                <p:nvPr/>
              </p:nvSpPr>
              <p:spPr>
                <a:xfrm>
                  <a:off x="3003840" y="2313360"/>
                  <a:ext cx="457200" cy="360"/>
                </a:xfrm>
                <a:prstGeom prst="line">
                  <a:avLst/>
                </a:prstGeom>
                <a:ln w="0">
                  <a:solidFill>
                    <a:srgbClr val="3465A4"/>
                  </a:solidFill>
                  <a:tailEnd type="triangl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</p:sp>
          </p:grpSp>
          <p:sp>
            <p:nvSpPr>
              <p:cNvPr id="256" name="Straight Connector 255"/>
              <p:cNvSpPr/>
              <p:nvPr/>
            </p:nvSpPr>
            <p:spPr>
              <a:xfrm flipH="1">
                <a:off x="2606040" y="2644200"/>
                <a:ext cx="2057400" cy="234000"/>
              </a:xfrm>
              <a:prstGeom prst="line">
                <a:avLst/>
              </a:prstGeom>
              <a:ln w="0">
                <a:solidFill>
                  <a:srgbClr val="3465A4"/>
                </a:solidFill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57" name="Straight Connector 256"/>
              <p:cNvSpPr/>
              <p:nvPr/>
            </p:nvSpPr>
            <p:spPr>
              <a:xfrm>
                <a:off x="3158280" y="3792600"/>
                <a:ext cx="3632040" cy="360"/>
              </a:xfrm>
              <a:prstGeom prst="line">
                <a:avLst/>
              </a:prstGeom>
              <a:ln w="0">
                <a:solidFill>
                  <a:srgbClr val="3465A4"/>
                </a:solidFill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58" name="Rectangle 257"/>
              <p:cNvSpPr/>
              <p:nvPr/>
            </p:nvSpPr>
            <p:spPr>
              <a:xfrm>
                <a:off x="3430440" y="3028680"/>
                <a:ext cx="3199680" cy="1370880"/>
              </a:xfrm>
              <a:prstGeom prst="rect">
                <a:avLst/>
              </a:prstGeom>
              <a:solidFill>
                <a:srgbClr val="CCFFCC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ctr">
                <a:noAutofit/>
              </a:bodyPr>
              <a:lstStyle/>
              <a:p>
                <a:pPr>
                  <a:lnSpc>
                    <a:spcPct val="100000"/>
                  </a:lnSpc>
                  <a:buNone/>
                </a:pPr>
                <a:endParaRPr lang="en-US" sz="1800" b="0" strike="noStrike" spc="-1">
                  <a:latin typeface="Arial"/>
                </a:endParaRPr>
              </a:p>
              <a:p>
                <a:pPr>
                  <a:lnSpc>
                    <a:spcPct val="100000"/>
                  </a:lnSpc>
                  <a:buNone/>
                </a:pPr>
                <a:r>
                  <a:rPr lang="en-US" sz="1400" b="0" strike="noStrike" spc="-1">
                    <a:solidFill>
                      <a:srgbClr val="000000"/>
                    </a:solidFill>
                    <a:latin typeface="Calibri"/>
                    <a:ea typeface="DejaVu Sans"/>
                  </a:rPr>
                  <a:t>Calculated: </a:t>
                </a:r>
                <a:endParaRPr lang="en-US" sz="1400" b="0" strike="noStrike" spc="-1">
                  <a:latin typeface="Arial"/>
                </a:endParaRPr>
              </a:p>
              <a:p>
                <a:pPr marL="216000" indent="-216000">
                  <a:lnSpc>
                    <a:spcPct val="100000"/>
                  </a:lnSpc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r>
                  <a:rPr lang="en-US" sz="1400" b="0" strike="noStrike" spc="-1">
                    <a:solidFill>
                      <a:srgbClr val="000000"/>
                    </a:solidFill>
                    <a:latin typeface="Calibri"/>
                    <a:ea typeface="DejaVu Sans"/>
                  </a:rPr>
                  <a:t>Number of launches on each site</a:t>
                </a:r>
                <a:endParaRPr lang="en-US" sz="1400" b="0" strike="noStrike" spc="-1">
                  <a:latin typeface="Arial"/>
                </a:endParaRPr>
              </a:p>
              <a:p>
                <a:pPr marL="216000" indent="-216000">
                  <a:lnSpc>
                    <a:spcPct val="100000"/>
                  </a:lnSpc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r>
                  <a:rPr lang="en-US" sz="1400" b="0" strike="noStrike" spc="-1">
                    <a:solidFill>
                      <a:srgbClr val="000000"/>
                    </a:solidFill>
                    <a:latin typeface="Calibri"/>
                    <a:ea typeface="DejaVu Sans"/>
                  </a:rPr>
                  <a:t>number and occurrence of each orbit</a:t>
                </a:r>
                <a:endParaRPr lang="en-US" sz="1400" b="0" strike="noStrike" spc="-1">
                  <a:latin typeface="Arial"/>
                </a:endParaRPr>
              </a:p>
              <a:p>
                <a:pPr marL="216000" indent="-216000">
                  <a:lnSpc>
                    <a:spcPct val="100000"/>
                  </a:lnSpc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r>
                  <a:rPr lang="en-US" sz="1400" b="0" strike="noStrike" spc="-1">
                    <a:solidFill>
                      <a:srgbClr val="000000"/>
                    </a:solidFill>
                    <a:latin typeface="Calibri"/>
                    <a:ea typeface="DejaVu Sans"/>
                  </a:rPr>
                  <a:t>number and occurrence of missions outcome per orbit type</a:t>
                </a:r>
                <a:endParaRPr lang="en-US" sz="1400" b="0" strike="noStrike" spc="-1">
                  <a:latin typeface="Arial"/>
                </a:endParaRPr>
              </a:p>
              <a:p>
                <a:pPr>
                  <a:lnSpc>
                    <a:spcPct val="100000"/>
                  </a:lnSpc>
                  <a:buNone/>
                </a:pPr>
                <a:endParaRPr lang="en-US" sz="1400" b="0" strike="noStrike" spc="-1">
                  <a:latin typeface="Arial"/>
                </a:endParaRPr>
              </a:p>
              <a:p>
                <a:pPr algn="ctr">
                  <a:lnSpc>
                    <a:spcPct val="100000"/>
                  </a:lnSpc>
                  <a:buNone/>
                </a:pPr>
                <a:endParaRPr lang="en-US" sz="1400" b="0" strike="noStrike" spc="-1">
                  <a:latin typeface="Arial"/>
                </a:endParaRPr>
              </a:p>
            </p:txBody>
          </p:sp>
          <p:pic>
            <p:nvPicPr>
              <p:cNvPr id="259" name="Picture 258"/>
              <p:cNvPicPr/>
              <p:nvPr/>
            </p:nvPicPr>
            <p:blipFill>
              <a:blip r:embed="rId3"/>
              <a:stretch/>
            </p:blipFill>
            <p:spPr>
              <a:xfrm>
                <a:off x="934200" y="4707000"/>
                <a:ext cx="6087600" cy="1568880"/>
              </a:xfrm>
              <a:prstGeom prst="rect">
                <a:avLst/>
              </a:prstGeom>
              <a:ln w="0">
                <a:noFill/>
              </a:ln>
            </p:spPr>
          </p:pic>
          <p:sp>
            <p:nvSpPr>
              <p:cNvPr id="260" name="Straight Connector 259"/>
              <p:cNvSpPr/>
              <p:nvPr/>
            </p:nvSpPr>
            <p:spPr>
              <a:xfrm flipH="1">
                <a:off x="7022520" y="5392800"/>
                <a:ext cx="940320" cy="360"/>
              </a:xfrm>
              <a:prstGeom prst="line">
                <a:avLst/>
              </a:prstGeom>
              <a:ln w="0">
                <a:solidFill>
                  <a:srgbClr val="3465A4"/>
                </a:solidFill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</p:grpSp>
      <p:sp>
        <p:nvSpPr>
          <p:cNvPr id="261" name="TextBox 260"/>
          <p:cNvSpPr txBox="1"/>
          <p:nvPr/>
        </p:nvSpPr>
        <p:spPr>
          <a:xfrm>
            <a:off x="685800" y="6400800"/>
            <a:ext cx="10744200" cy="4014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US" sz="1100" b="0" strike="noStrike" spc="-1" dirty="0">
                <a:latin typeface="Arial"/>
              </a:rPr>
              <a:t>https://github.com/shaileshnmore/testrepo/blob/main/Data%20Wranging.ipynb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PlaceHolder 1"/>
          <p:cNvSpPr>
            <a:spLocks noGrp="1"/>
          </p:cNvSpPr>
          <p:nvPr>
            <p:ph type="sldNum"/>
          </p:nvPr>
        </p:nvSpPr>
        <p:spPr>
          <a:xfrm>
            <a:off x="8714880" y="6025680"/>
            <a:ext cx="2733840" cy="3924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  <a:buNone/>
            </a:pPr>
            <a:fld id="{94E33636-7687-46AE-A832-E737343A274B}" type="slidenum">
              <a:rPr lang="en-US" sz="1600" b="0" strike="noStrike" spc="-1">
                <a:solidFill>
                  <a:srgbClr val="1C7DDB"/>
                </a:solidFill>
                <a:latin typeface="Abadi"/>
              </a:rPr>
              <a:t>13</a:t>
            </a:fld>
            <a:endParaRPr lang="en-US" sz="1600" b="0" strike="noStrike" spc="-1">
              <a:latin typeface="Times New Roman"/>
            </a:endParaRPr>
          </a:p>
        </p:txBody>
      </p:sp>
      <p:sp>
        <p:nvSpPr>
          <p:cNvPr id="263" name="Title 1"/>
          <p:cNvSpPr/>
          <p:nvPr/>
        </p:nvSpPr>
        <p:spPr>
          <a:xfrm>
            <a:off x="770040" y="538560"/>
            <a:ext cx="10506240" cy="539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 fontScale="82000" lnSpcReduction="10000"/>
          </a:bodyPr>
          <a:lstStyle/>
          <a:p>
            <a:pPr>
              <a:lnSpc>
                <a:spcPct val="90000"/>
              </a:lnSpc>
              <a:buNone/>
            </a:pPr>
            <a:r>
              <a:rPr lang="en-US" sz="4000" b="0" strike="noStrike" spc="-1">
                <a:solidFill>
                  <a:srgbClr val="0B49CB"/>
                </a:solidFill>
                <a:latin typeface="Abadi"/>
                <a:ea typeface="IBM Plex Mono SemiBold"/>
              </a:rPr>
              <a:t>EDA with SQL</a:t>
            </a:r>
            <a:endParaRPr lang="en-US" sz="4000" b="0" strike="noStrike" spc="-1">
              <a:latin typeface="Arial"/>
            </a:endParaRPr>
          </a:p>
        </p:txBody>
      </p:sp>
      <p:grpSp>
        <p:nvGrpSpPr>
          <p:cNvPr id="264" name="Group 263"/>
          <p:cNvGrpSpPr/>
          <p:nvPr/>
        </p:nvGrpSpPr>
        <p:grpSpPr>
          <a:xfrm>
            <a:off x="5303880" y="1445400"/>
            <a:ext cx="6116400" cy="4570920"/>
            <a:chOff x="5303880" y="1445400"/>
            <a:chExt cx="6116400" cy="4570920"/>
          </a:xfrm>
        </p:grpSpPr>
        <p:pic>
          <p:nvPicPr>
            <p:cNvPr id="265" name="Picture 264"/>
            <p:cNvPicPr/>
            <p:nvPr/>
          </p:nvPicPr>
          <p:blipFill>
            <a:blip r:embed="rId3"/>
            <a:srcRect r="15751"/>
            <a:stretch/>
          </p:blipFill>
          <p:spPr>
            <a:xfrm>
              <a:off x="5303880" y="1445400"/>
              <a:ext cx="6116400" cy="45709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66" name="Rectangle 265"/>
            <p:cNvSpPr/>
            <p:nvPr/>
          </p:nvSpPr>
          <p:spPr>
            <a:xfrm>
              <a:off x="8964360" y="2614320"/>
              <a:ext cx="2453040" cy="69660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en-US" sz="1400" b="1" strike="noStrike" spc="-1">
                  <a:solidFill>
                    <a:srgbClr val="990000"/>
                  </a:solidFill>
                  <a:latin typeface="Calibri"/>
                  <a:ea typeface="DejaVu Sans"/>
                </a:rPr>
                <a:t>MySQL local server</a:t>
              </a:r>
              <a:endParaRPr lang="en-US" sz="1400" b="0" strike="noStrike" spc="-1">
                <a:latin typeface="Arial"/>
              </a:endParaRPr>
            </a:p>
            <a:p>
              <a:pPr>
                <a:lnSpc>
                  <a:spcPct val="100000"/>
                </a:lnSpc>
                <a:buNone/>
              </a:pPr>
              <a:r>
                <a:rPr lang="en-US" sz="1400" b="0" strike="noStrike" spc="-1">
                  <a:solidFill>
                    <a:srgbClr val="990000"/>
                  </a:solidFill>
                  <a:latin typeface="Calibri"/>
                  <a:ea typeface="DejaVu Sans"/>
                </a:rPr>
                <a:t>Building “spacex_v11” table.</a:t>
              </a:r>
              <a:r>
                <a:rPr lang="en-US" sz="1400" b="0" strike="noStrike" spc="-1">
                  <a:solidFill>
                    <a:srgbClr val="C9211E"/>
                  </a:solidFill>
                  <a:latin typeface="Calibri"/>
                  <a:ea typeface="DejaVu Sans"/>
                </a:rPr>
                <a:t> </a:t>
              </a:r>
              <a:endParaRPr lang="en-US" sz="1400" b="0" strike="noStrike" spc="-1">
                <a:latin typeface="Arial"/>
              </a:endParaRPr>
            </a:p>
            <a:p>
              <a:pPr>
                <a:lnSpc>
                  <a:spcPct val="100000"/>
                </a:lnSpc>
                <a:buNone/>
              </a:pPr>
              <a:endParaRPr lang="en-US" sz="1400" b="0" strike="noStrike" spc="-1">
                <a:latin typeface="Arial"/>
              </a:endParaRPr>
            </a:p>
          </p:txBody>
        </p:sp>
      </p:grpSp>
      <p:grpSp>
        <p:nvGrpSpPr>
          <p:cNvPr id="267" name="Group 266"/>
          <p:cNvGrpSpPr/>
          <p:nvPr/>
        </p:nvGrpSpPr>
        <p:grpSpPr>
          <a:xfrm>
            <a:off x="685800" y="1282320"/>
            <a:ext cx="5251680" cy="1988280"/>
            <a:chOff x="685800" y="1282320"/>
            <a:chExt cx="5251680" cy="1988280"/>
          </a:xfrm>
        </p:grpSpPr>
        <p:sp>
          <p:nvSpPr>
            <p:cNvPr id="268" name="Rectangle 267"/>
            <p:cNvSpPr/>
            <p:nvPr/>
          </p:nvSpPr>
          <p:spPr>
            <a:xfrm>
              <a:off x="685800" y="1282320"/>
              <a:ext cx="5251680" cy="16833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en-US" sz="1200" b="1" u="sng" strike="noStrike" spc="-1">
                  <a:solidFill>
                    <a:srgbClr val="C9211E"/>
                  </a:solidFill>
                  <a:uFillTx/>
                  <a:latin typeface="Calibri"/>
                  <a:ea typeface="Arial;Arial"/>
                </a:rPr>
                <a:t>For the reviewer, </a:t>
              </a:r>
              <a:r>
                <a:rPr lang="en-US" sz="1200" b="1" strike="noStrike" spc="-1">
                  <a:solidFill>
                    <a:srgbClr val="C9211E"/>
                  </a:solidFill>
                  <a:latin typeface="Calibri"/>
                  <a:ea typeface="Arial;Arial"/>
                </a:rPr>
                <a:t>for emulating SQL queries:  </a:t>
              </a:r>
              <a:endParaRPr lang="en-US" sz="1200" b="0" strike="noStrike" spc="-1">
                <a:latin typeface="Arial"/>
              </a:endParaRPr>
            </a:p>
            <a:p>
              <a:pPr marL="216000" indent="-216000">
                <a:lnSpc>
                  <a:spcPct val="100000"/>
                </a:lnSpc>
                <a:buClr>
                  <a:srgbClr val="000000"/>
                </a:buClr>
                <a:buSzPct val="45000"/>
                <a:buFont typeface="Wingdings" charset="2"/>
                <a:buChar char=""/>
              </a:pPr>
              <a:r>
                <a:rPr lang="en-US" sz="1200" b="1" strike="noStrike" spc="-1">
                  <a:solidFill>
                    <a:srgbClr val="C9211E"/>
                  </a:solidFill>
                  <a:latin typeface="Calibri"/>
                  <a:ea typeface="Arial;Arial"/>
                </a:rPr>
                <a:t>I created a MySQL local server</a:t>
              </a:r>
              <a:endParaRPr lang="en-US" sz="1200" b="0" strike="noStrike" spc="-1">
                <a:latin typeface="Arial"/>
              </a:endParaRPr>
            </a:p>
            <a:p>
              <a:pPr marL="216000" indent="-216000">
                <a:lnSpc>
                  <a:spcPct val="100000"/>
                </a:lnSpc>
                <a:buClr>
                  <a:srgbClr val="000000"/>
                </a:buClr>
                <a:buSzPct val="45000"/>
                <a:buFont typeface="Wingdings" charset="2"/>
                <a:buChar char=""/>
              </a:pPr>
              <a:r>
                <a:rPr lang="en-US" sz="1200" b="1" strike="noStrike" spc="-1">
                  <a:solidFill>
                    <a:srgbClr val="C9211E"/>
                  </a:solidFill>
                  <a:latin typeface="Calibri"/>
                  <a:ea typeface="Arial;Arial"/>
                </a:rPr>
                <a:t>I created a database:  'spacex_database'</a:t>
              </a:r>
              <a:endParaRPr lang="en-US" sz="1200" b="0" strike="noStrike" spc="-1">
                <a:latin typeface="Arial"/>
              </a:endParaRPr>
            </a:p>
            <a:p>
              <a:pPr marL="216000" indent="-216000">
                <a:lnSpc>
                  <a:spcPct val="100000"/>
                </a:lnSpc>
                <a:buClr>
                  <a:srgbClr val="000000"/>
                </a:buClr>
                <a:buSzPct val="45000"/>
                <a:buFont typeface="Wingdings" charset="2"/>
                <a:buChar char=""/>
              </a:pPr>
              <a:r>
                <a:rPr lang="en-US" sz="1200" b="1" strike="noStrike" spc="-1">
                  <a:solidFill>
                    <a:srgbClr val="C9211E"/>
                  </a:solidFill>
                  <a:latin typeface="Calibri"/>
                  <a:ea typeface="Arial;Arial"/>
                </a:rPr>
                <a:t>I saved SpaceX csv file in Table “spacex_v11” (see picture)</a:t>
              </a:r>
              <a:endParaRPr lang="en-US" sz="1200" b="0" strike="noStrike" spc="-1">
                <a:latin typeface="Arial"/>
              </a:endParaRPr>
            </a:p>
            <a:p>
              <a:pPr marL="216000" indent="-216000">
                <a:lnSpc>
                  <a:spcPct val="100000"/>
                </a:lnSpc>
                <a:spcAft>
                  <a:spcPts val="300"/>
                </a:spcAft>
                <a:buClr>
                  <a:srgbClr val="000000"/>
                </a:buClr>
                <a:buSzPct val="45000"/>
                <a:buFont typeface="Wingdings" charset="2"/>
                <a:buChar char=""/>
              </a:pPr>
              <a:r>
                <a:rPr lang="en-US" sz="1200" b="1" strike="noStrike" spc="-1">
                  <a:solidFill>
                    <a:srgbClr val="C9211E"/>
                  </a:solidFill>
                  <a:latin typeface="Calibri"/>
                  <a:ea typeface="Arial;Arial"/>
                </a:rPr>
                <a:t>I established a connection “conn” wih “spacex_database”. </a:t>
              </a:r>
              <a:endParaRPr lang="en-US" sz="1200" b="0" strike="noStrike" spc="-1">
                <a:latin typeface="Arial"/>
              </a:endParaRPr>
            </a:p>
            <a:p>
              <a:pPr>
                <a:lnSpc>
                  <a:spcPct val="100000"/>
                </a:lnSpc>
                <a:spcAft>
                  <a:spcPts val="300"/>
                </a:spcAft>
                <a:buNone/>
              </a:pPr>
              <a:endParaRPr lang="en-US" sz="1200" b="0" strike="noStrike" spc="-1">
                <a:latin typeface="Arial"/>
              </a:endParaRPr>
            </a:p>
            <a:p>
              <a:pPr>
                <a:lnSpc>
                  <a:spcPct val="100000"/>
                </a:lnSpc>
                <a:spcAft>
                  <a:spcPts val="300"/>
                </a:spcAft>
                <a:buNone/>
              </a:pPr>
              <a:endParaRPr lang="en-US" sz="1200" b="0" strike="noStrike" spc="-1">
                <a:latin typeface="Arial"/>
              </a:endParaRPr>
            </a:p>
            <a:p>
              <a:pPr>
                <a:lnSpc>
                  <a:spcPct val="100000"/>
                </a:lnSpc>
                <a:spcAft>
                  <a:spcPts val="300"/>
                </a:spcAft>
                <a:buNone/>
              </a:pPr>
              <a:endParaRPr lang="en-US" sz="1200" b="0" strike="noStrike" spc="-1">
                <a:latin typeface="Arial"/>
              </a:endParaRPr>
            </a:p>
            <a:p>
              <a:pPr>
                <a:lnSpc>
                  <a:spcPct val="100000"/>
                </a:lnSpc>
                <a:spcAft>
                  <a:spcPts val="300"/>
                </a:spcAft>
                <a:buNone/>
              </a:pPr>
              <a:endParaRPr lang="en-US" sz="1200" b="0" strike="noStrike" spc="-1">
                <a:latin typeface="Arial"/>
              </a:endParaRPr>
            </a:p>
          </p:txBody>
        </p:sp>
        <p:pic>
          <p:nvPicPr>
            <p:cNvPr id="269" name="Picture 268"/>
            <p:cNvPicPr/>
            <p:nvPr/>
          </p:nvPicPr>
          <p:blipFill>
            <a:blip r:embed="rId4"/>
            <a:stretch/>
          </p:blipFill>
          <p:spPr>
            <a:xfrm>
              <a:off x="1165680" y="2286000"/>
              <a:ext cx="3628800" cy="98460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270" name="Rectangle 269"/>
          <p:cNvSpPr/>
          <p:nvPr/>
        </p:nvSpPr>
        <p:spPr>
          <a:xfrm>
            <a:off x="691200" y="3203280"/>
            <a:ext cx="5480280" cy="2968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spcAft>
                <a:spcPts val="300"/>
              </a:spcAft>
              <a:buNone/>
            </a:pP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Arial;Arial"/>
              </a:rPr>
              <a:t>We ran SQL queries with “pd.read_sql_queries”: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300"/>
              </a:spcAft>
              <a:buNone/>
            </a:pP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Arial;Arial"/>
              </a:rPr>
              <a:t>     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300"/>
              </a:spcAft>
              <a:buNone/>
            </a:pP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300"/>
              </a:spcAft>
              <a:buNone/>
            </a:pP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Arial;Arial"/>
              </a:rPr>
              <a:t>1.	to download data in a Jupyter Notebook (dataframe)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300"/>
              </a:spcAft>
              <a:buNone/>
            </a:pP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Arial;Arial"/>
              </a:rPr>
              <a:t>2.	to display information about: 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295"/>
              </a:spcAft>
              <a:buNone/>
            </a:pP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Arial;Arial"/>
              </a:rPr>
              <a:t>		• Launch sites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295"/>
              </a:spcAft>
              <a:buNone/>
            </a:pP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Arial;Arial"/>
              </a:rPr>
              <a:t>		• Payload mass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295"/>
              </a:spcAft>
              <a:buNone/>
            </a:pP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Arial;Arial"/>
              </a:rPr>
              <a:t>		• Booster versions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295"/>
              </a:spcAft>
              <a:buNone/>
            </a:pP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Arial;Arial"/>
              </a:rPr>
              <a:t>		• Mission outcomes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295"/>
              </a:spcAft>
              <a:buNone/>
            </a:pP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Arial;Arial"/>
              </a:rPr>
              <a:t>		• Booster landings</a:t>
            </a:r>
            <a:endParaRPr lang="en-US" sz="1600" b="0" strike="noStrike" spc="-1">
              <a:latin typeface="Arial"/>
            </a:endParaRPr>
          </a:p>
        </p:txBody>
      </p:sp>
      <p:pic>
        <p:nvPicPr>
          <p:cNvPr id="271" name="Picture 270"/>
          <p:cNvPicPr/>
          <p:nvPr/>
        </p:nvPicPr>
        <p:blipFill>
          <a:blip r:embed="rId5"/>
          <a:stretch/>
        </p:blipFill>
        <p:spPr>
          <a:xfrm>
            <a:off x="685800" y="3512880"/>
            <a:ext cx="4570920" cy="600840"/>
          </a:xfrm>
          <a:prstGeom prst="rect">
            <a:avLst/>
          </a:prstGeom>
          <a:ln w="0">
            <a:noFill/>
          </a:ln>
        </p:spPr>
      </p:pic>
      <p:sp>
        <p:nvSpPr>
          <p:cNvPr id="272" name="TextBox 271"/>
          <p:cNvSpPr txBox="1"/>
          <p:nvPr/>
        </p:nvSpPr>
        <p:spPr>
          <a:xfrm>
            <a:off x="685800" y="6400800"/>
            <a:ext cx="10058400" cy="4014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US" sz="1100" b="0" strike="noStrike" spc="-1" dirty="0">
                <a:latin typeface="Arial"/>
              </a:rPr>
              <a:t>https://github.com/shaileshnmore/testrepo/blob/main/notebook_Exploratory_Data_Analysis_with_SQL__eqznon1EA.ipynb.txt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PlaceHolder 1"/>
          <p:cNvSpPr>
            <a:spLocks noGrp="1"/>
          </p:cNvSpPr>
          <p:nvPr>
            <p:ph type="sldNum"/>
          </p:nvPr>
        </p:nvSpPr>
        <p:spPr>
          <a:xfrm>
            <a:off x="8714880" y="6025680"/>
            <a:ext cx="2733840" cy="3924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  <a:buNone/>
            </a:pPr>
            <a:fld id="{0CA76EE2-8C15-44B6-B9B2-3FF556225EE1}" type="slidenum">
              <a:rPr lang="en-US" sz="1600" b="0" strike="noStrike" spc="-1">
                <a:solidFill>
                  <a:srgbClr val="1C7DDB"/>
                </a:solidFill>
                <a:latin typeface="Abadi"/>
              </a:rPr>
              <a:t>14</a:t>
            </a:fld>
            <a:endParaRPr lang="en-US" sz="1600" b="0" strike="noStrike" spc="-1">
              <a:latin typeface="Times New Roman"/>
            </a:endParaRPr>
          </a:p>
        </p:txBody>
      </p:sp>
      <p:sp>
        <p:nvSpPr>
          <p:cNvPr id="274" name="Title 1"/>
          <p:cNvSpPr/>
          <p:nvPr/>
        </p:nvSpPr>
        <p:spPr>
          <a:xfrm>
            <a:off x="770040" y="538560"/>
            <a:ext cx="10506240" cy="539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 fontScale="82000" lnSpcReduction="10000"/>
          </a:bodyPr>
          <a:lstStyle/>
          <a:p>
            <a:pPr>
              <a:lnSpc>
                <a:spcPct val="90000"/>
              </a:lnSpc>
              <a:buNone/>
            </a:pPr>
            <a:r>
              <a:rPr lang="en-US" sz="4000" b="0" strike="noStrike" spc="-1">
                <a:solidFill>
                  <a:srgbClr val="0B49CB"/>
                </a:solidFill>
                <a:latin typeface="Abadi"/>
                <a:ea typeface="IBM Plex Mono SemiBold"/>
              </a:rPr>
              <a:t>EDA with Data Visualization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275" name="Rectangle 274"/>
          <p:cNvSpPr/>
          <p:nvPr/>
        </p:nvSpPr>
        <p:spPr>
          <a:xfrm>
            <a:off x="760320" y="1544760"/>
            <a:ext cx="6595560" cy="4110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spcAft>
                <a:spcPts val="865"/>
              </a:spcAft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Exploring data in the Falcon 9 dataframe searching for factors and relations influencing launching success rate (booster recovery).</a:t>
            </a:r>
            <a:endParaRPr lang="en-US" sz="1800" b="0" strike="noStrike" spc="-1">
              <a:latin typeface="Arial"/>
            </a:endParaRPr>
          </a:p>
          <a:p>
            <a:pPr marL="648000" lvl="2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Payload mass</a:t>
            </a:r>
            <a:endParaRPr lang="en-US" sz="1800" b="0" strike="noStrike" spc="-1">
              <a:latin typeface="Arial"/>
            </a:endParaRPr>
          </a:p>
          <a:p>
            <a:pPr marL="648000" lvl="2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Orbit type</a:t>
            </a:r>
            <a:endParaRPr lang="en-US" sz="1800" b="0" strike="noStrike" spc="-1">
              <a:latin typeface="Arial"/>
            </a:endParaRPr>
          </a:p>
          <a:p>
            <a:pPr marL="648000" lvl="2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Launch site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Graphs and scatter charts with Matplotlib – Seaborn and Analysis. 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865"/>
              </a:spcAft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Results with Scatter charts are labeled: class 0-1 (failure/success).</a:t>
            </a:r>
            <a:endParaRPr lang="en-US" sz="1800" b="0" strike="noStrike" spc="-1">
              <a:latin typeface="Arial"/>
            </a:endParaRPr>
          </a:p>
          <a:p>
            <a:pPr marL="648000" lvl="2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Payload mass v. Flight Number</a:t>
            </a:r>
            <a:endParaRPr lang="en-US" sz="1800" b="0" strike="noStrike" spc="-1">
              <a:latin typeface="Arial"/>
            </a:endParaRPr>
          </a:p>
          <a:p>
            <a:pPr marL="648000" lvl="2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Launch Site v. Flight number</a:t>
            </a:r>
            <a:endParaRPr lang="en-US" sz="1800" b="0" strike="noStrike" spc="-1">
              <a:latin typeface="Arial"/>
            </a:endParaRPr>
          </a:p>
          <a:p>
            <a:pPr marL="648000" lvl="2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Launch Site v. Payload mass </a:t>
            </a:r>
            <a:endParaRPr lang="en-US" sz="1800" b="0" strike="noStrike" spc="-1">
              <a:latin typeface="Arial"/>
            </a:endParaRPr>
          </a:p>
          <a:p>
            <a:pPr marL="648000" lvl="2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Orbit v. Flight number</a:t>
            </a:r>
            <a:endParaRPr lang="en-US" sz="1800" b="0" strike="noStrike" spc="-1">
              <a:latin typeface="Arial"/>
            </a:endParaRPr>
          </a:p>
          <a:p>
            <a:pPr marL="648000" lvl="2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Orbit v. Payload mass</a:t>
            </a:r>
            <a:endParaRPr lang="en-US" sz="1800" b="0" strike="noStrike" spc="-1">
              <a:latin typeface="Arial"/>
            </a:endParaRPr>
          </a:p>
          <a:p>
            <a:pPr marL="648000" lvl="2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Histogram: success rate for each orbit</a:t>
            </a:r>
            <a:endParaRPr lang="en-US" sz="1800" b="0" strike="noStrike" spc="-1">
              <a:latin typeface="Arial"/>
            </a:endParaRPr>
          </a:p>
          <a:p>
            <a:pPr marL="648000" lvl="2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Falcon 9 &amp; Ariane-5 launch success yearly trend.</a:t>
            </a:r>
            <a:r>
              <a:rPr lang="en-US" sz="1600" b="0" strike="noStrike" spc="-1">
                <a:solidFill>
                  <a:srgbClr val="C9211E"/>
                </a:solidFill>
                <a:latin typeface="Calibri"/>
                <a:ea typeface="DejaVu Sans"/>
              </a:rPr>
              <a:t> 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600" b="0" strike="noStrike" spc="-1">
              <a:latin typeface="Arial"/>
            </a:endParaRPr>
          </a:p>
        </p:txBody>
      </p:sp>
      <p:grpSp>
        <p:nvGrpSpPr>
          <p:cNvPr id="276" name="Group 275"/>
          <p:cNvGrpSpPr/>
          <p:nvPr/>
        </p:nvGrpSpPr>
        <p:grpSpPr>
          <a:xfrm>
            <a:off x="8001000" y="1600200"/>
            <a:ext cx="2756880" cy="4046400"/>
            <a:chOff x="8001000" y="1600200"/>
            <a:chExt cx="2756880" cy="4046400"/>
          </a:xfrm>
        </p:grpSpPr>
        <p:pic>
          <p:nvPicPr>
            <p:cNvPr id="277" name="Picture 276"/>
            <p:cNvPicPr/>
            <p:nvPr/>
          </p:nvPicPr>
          <p:blipFill>
            <a:blip r:embed="rId3"/>
            <a:stretch/>
          </p:blipFill>
          <p:spPr>
            <a:xfrm>
              <a:off x="8010000" y="1600200"/>
              <a:ext cx="2747880" cy="20073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78" name="Picture 277"/>
            <p:cNvPicPr/>
            <p:nvPr/>
          </p:nvPicPr>
          <p:blipFill>
            <a:blip r:embed="rId4"/>
            <a:srcRect l="1224" r="1416"/>
            <a:stretch/>
          </p:blipFill>
          <p:spPr>
            <a:xfrm>
              <a:off x="8001000" y="3721680"/>
              <a:ext cx="2738880" cy="192492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279" name="TextBox 278"/>
          <p:cNvSpPr txBox="1"/>
          <p:nvPr/>
        </p:nvSpPr>
        <p:spPr>
          <a:xfrm>
            <a:off x="685800" y="6418080"/>
            <a:ext cx="10515600" cy="4014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US" sz="1100" b="0" strike="noStrike" spc="-1" dirty="0">
                <a:latin typeface="Arial"/>
              </a:rPr>
              <a:t>https://github.com/shaileshnmore/testrepo/blob/main/notebook_Exploratory_Data_Analysis_with_Visualisation_Lab_jJkKVG6F1.ipynb.txt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PlaceHolder 1"/>
          <p:cNvSpPr>
            <a:spLocks noGrp="1"/>
          </p:cNvSpPr>
          <p:nvPr>
            <p:ph type="sldNum"/>
          </p:nvPr>
        </p:nvSpPr>
        <p:spPr>
          <a:xfrm>
            <a:off x="8714880" y="6025680"/>
            <a:ext cx="2733840" cy="3924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  <a:buNone/>
            </a:pPr>
            <a:fld id="{E1293C56-7EB3-498C-BDF7-E334E497D76D}" type="slidenum">
              <a:rPr lang="en-US" sz="1600" b="0" strike="noStrike" spc="-1">
                <a:solidFill>
                  <a:srgbClr val="1C7DDB"/>
                </a:solidFill>
                <a:latin typeface="Abadi"/>
              </a:rPr>
              <a:t>15</a:t>
            </a:fld>
            <a:endParaRPr lang="en-US" sz="1600" b="0" strike="noStrike" spc="-1">
              <a:latin typeface="Times New Roman"/>
            </a:endParaRPr>
          </a:p>
        </p:txBody>
      </p:sp>
      <p:sp>
        <p:nvSpPr>
          <p:cNvPr id="281" name="Title 1"/>
          <p:cNvSpPr/>
          <p:nvPr/>
        </p:nvSpPr>
        <p:spPr>
          <a:xfrm>
            <a:off x="770040" y="538560"/>
            <a:ext cx="10506240" cy="539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 fontScale="82000" lnSpcReduction="10000"/>
          </a:bodyPr>
          <a:lstStyle/>
          <a:p>
            <a:pPr>
              <a:lnSpc>
                <a:spcPct val="90000"/>
              </a:lnSpc>
              <a:buNone/>
            </a:pPr>
            <a:r>
              <a:rPr lang="en-US" sz="4000" b="0" strike="noStrike" spc="-1">
                <a:solidFill>
                  <a:srgbClr val="0B49CB"/>
                </a:solidFill>
                <a:latin typeface="Abadi"/>
                <a:ea typeface="IBM Plex Mono SemiBold"/>
              </a:rPr>
              <a:t>Build an Interactive Map with Folium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282" name="Rectangle 281"/>
          <p:cNvSpPr/>
          <p:nvPr/>
        </p:nvSpPr>
        <p:spPr>
          <a:xfrm>
            <a:off x="816480" y="1343520"/>
            <a:ext cx="5939280" cy="4367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Segoe UI"/>
              </a:rPr>
              <a:t>Launch success rate may depend on the location and proximity of a launch site. </a:t>
            </a:r>
            <a:r>
              <a:rPr lang="en-US" sz="1600" b="1" strike="noStrike" spc="-1">
                <a:solidFill>
                  <a:srgbClr val="000000"/>
                </a:solidFill>
                <a:latin typeface="Calibri"/>
                <a:ea typeface="Segoe UI"/>
              </a:rPr>
              <a:t>Folium Interactive Map was used for visualizing and analyzing SpaceX </a:t>
            </a:r>
            <a:r>
              <a:rPr lang="en-US" sz="1600" b="1" strike="noStrike" spc="-1">
                <a:solidFill>
                  <a:srgbClr val="000000"/>
                </a:solidFill>
                <a:latin typeface="Calibri"/>
                <a:ea typeface="Calibri;Calibri"/>
              </a:rPr>
              <a:t>Launch Sites. 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600" b="0" strike="noStrike" spc="-1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Calibri;Calibri"/>
              </a:rPr>
              <a:t>Used Interactive mapping library called Folium</a:t>
            </a:r>
            <a:endParaRPr lang="en-US" sz="1600" b="0" strike="noStrike" spc="-1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Calibri;Calibri"/>
              </a:rPr>
              <a:t>Identified all SpaceX launch sites on a map: Florida, California</a:t>
            </a:r>
            <a:endParaRPr lang="en-US" sz="1600" b="0" strike="noStrike" spc="-1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Calibri;Calibri"/>
              </a:rPr>
              <a:t>Included longitude and latitude info.  </a:t>
            </a:r>
            <a:endParaRPr lang="en-US" sz="1600" b="0" strike="noStrike" spc="-1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Calibri;Calibri"/>
              </a:rPr>
              <a:t>Identified  successful/failed launches for each site on map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Calibri;Calibri"/>
              </a:rPr>
              <a:t>Calculated the distance between a launch site (CCAFS_SLC40 in Cape Canaveral, FL ) and:</a:t>
            </a:r>
            <a:endParaRPr lang="en-US" sz="1600" b="0" strike="noStrike" spc="-1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Calibri;Calibri"/>
              </a:rPr>
              <a:t>Closest coastline</a:t>
            </a:r>
            <a:endParaRPr lang="en-US" sz="1600" b="0" strike="noStrike" spc="-1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Calibri;Calibri"/>
              </a:rPr>
              <a:t>Closest high traffic density railway:    Florida East Coast Railway</a:t>
            </a:r>
            <a:endParaRPr lang="en-US" sz="1600" b="0" strike="noStrike" spc="-1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Calibri;Calibri"/>
              </a:rPr>
              <a:t>Closest high traffic density highway:   Interstate I95  </a:t>
            </a:r>
            <a:endParaRPr lang="en-US" sz="1600" b="0" strike="noStrike" spc="-1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Calibri;Calibri"/>
              </a:rPr>
              <a:t>Closest high density urban area:   Orlando (FL)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Calibri;Calibri"/>
              </a:rPr>
              <a:t>For reference, we added the localization of European Space Agency (ESA) /ArianeEspace Ariane 5 and Soyuz launch pads in Kourou, French Guiana</a:t>
            </a:r>
            <a:r>
              <a:rPr lang="en-US" sz="1600" b="1" strike="noStrike" spc="-1">
                <a:solidFill>
                  <a:srgbClr val="000000"/>
                </a:solidFill>
                <a:latin typeface="Calibri"/>
                <a:ea typeface="Calibri;Calibri"/>
              </a:rPr>
              <a:t>.</a:t>
            </a:r>
            <a:endParaRPr lang="en-US" sz="1600" b="0" strike="noStrike" spc="-1">
              <a:latin typeface="Arial"/>
            </a:endParaRPr>
          </a:p>
        </p:txBody>
      </p:sp>
      <p:grpSp>
        <p:nvGrpSpPr>
          <p:cNvPr id="283" name="Group 282"/>
          <p:cNvGrpSpPr/>
          <p:nvPr/>
        </p:nvGrpSpPr>
        <p:grpSpPr>
          <a:xfrm>
            <a:off x="7495200" y="1371600"/>
            <a:ext cx="3473640" cy="4584960"/>
            <a:chOff x="7495200" y="1371600"/>
            <a:chExt cx="3473640" cy="4584960"/>
          </a:xfrm>
        </p:grpSpPr>
        <p:pic>
          <p:nvPicPr>
            <p:cNvPr id="284" name="Picture 283"/>
            <p:cNvPicPr/>
            <p:nvPr/>
          </p:nvPicPr>
          <p:blipFill>
            <a:blip r:embed="rId3"/>
            <a:stretch/>
          </p:blipFill>
          <p:spPr>
            <a:xfrm>
              <a:off x="7495200" y="1371600"/>
              <a:ext cx="3443040" cy="18244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85" name="Picture 284"/>
            <p:cNvPicPr/>
            <p:nvPr/>
          </p:nvPicPr>
          <p:blipFill>
            <a:blip r:embed="rId4"/>
            <a:stretch/>
          </p:blipFill>
          <p:spPr>
            <a:xfrm>
              <a:off x="7525800" y="3679920"/>
              <a:ext cx="3443040" cy="19069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86" name="Rectangle 285"/>
            <p:cNvSpPr/>
            <p:nvPr/>
          </p:nvSpPr>
          <p:spPr>
            <a:xfrm>
              <a:off x="7544160" y="3200400"/>
              <a:ext cx="3424680" cy="39312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 algn="ctr">
                <a:lnSpc>
                  <a:spcPct val="100000"/>
                </a:lnSpc>
                <a:buNone/>
              </a:pPr>
              <a:r>
                <a:rPr lang="en-US" sz="1200" b="0" strike="noStrike" spc="-1">
                  <a:solidFill>
                    <a:srgbClr val="000000"/>
                  </a:solidFill>
                  <a:latin typeface="Calibri"/>
                  <a:ea typeface="Calibri;Calibri"/>
                </a:rPr>
                <a:t>CCAFS_SLC40 in Cape Canaveral FL</a:t>
              </a:r>
              <a:endParaRPr lang="en-US" sz="1200" b="0" strike="noStrike" spc="-1">
                <a:latin typeface="Arial"/>
              </a:endParaRPr>
            </a:p>
            <a:p>
              <a:pPr algn="ctr">
                <a:lnSpc>
                  <a:spcPct val="100000"/>
                </a:lnSpc>
                <a:buNone/>
              </a:pPr>
              <a:r>
                <a:rPr lang="en-US" sz="1200" b="0" strike="noStrike" spc="-1">
                  <a:solidFill>
                    <a:srgbClr val="000000"/>
                  </a:solidFill>
                  <a:latin typeface="Calibri"/>
                  <a:ea typeface="Calibri;Calibri"/>
                </a:rPr>
                <a:t>Coordinates: -80.577</a:t>
              </a:r>
              <a:r>
                <a:rPr lang="en-US" sz="1200" b="0" strike="noStrike" spc="-1" baseline="33000">
                  <a:solidFill>
                    <a:srgbClr val="000000"/>
                  </a:solidFill>
                  <a:latin typeface="Calibri"/>
                  <a:ea typeface="Calibri;Calibri"/>
                </a:rPr>
                <a:t>o</a:t>
              </a:r>
              <a:r>
                <a:rPr lang="en-US" sz="1200" b="0" strike="noStrike" spc="-1">
                  <a:solidFill>
                    <a:srgbClr val="000000"/>
                  </a:solidFill>
                  <a:latin typeface="Calibri"/>
                  <a:ea typeface="Calibri;Calibri"/>
                </a:rPr>
                <a:t>, 28.563</a:t>
              </a:r>
              <a:r>
                <a:rPr lang="en-US" sz="1200" b="0" strike="noStrike" spc="-1" baseline="33000">
                  <a:solidFill>
                    <a:srgbClr val="000000"/>
                  </a:solidFill>
                  <a:latin typeface="Calibri"/>
                  <a:ea typeface="Calibri;Calibri"/>
                </a:rPr>
                <a:t>o</a:t>
              </a:r>
              <a:endParaRPr lang="en-US" sz="1200" b="0" strike="noStrike" spc="-1">
                <a:latin typeface="Arial"/>
              </a:endParaRPr>
            </a:p>
          </p:txBody>
        </p:sp>
        <p:sp>
          <p:nvSpPr>
            <p:cNvPr id="287" name="Rectangle 286"/>
            <p:cNvSpPr/>
            <p:nvPr/>
          </p:nvSpPr>
          <p:spPr>
            <a:xfrm>
              <a:off x="7534800" y="5563440"/>
              <a:ext cx="3424680" cy="39312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 algn="ctr">
                <a:lnSpc>
                  <a:spcPct val="100000"/>
                </a:lnSpc>
                <a:buNone/>
              </a:pPr>
              <a:r>
                <a:rPr lang="en-US" sz="1200" b="0" strike="noStrike" spc="-1">
                  <a:solidFill>
                    <a:srgbClr val="000000"/>
                  </a:solidFill>
                  <a:latin typeface="Calibri"/>
                  <a:ea typeface="Calibri;Calibri"/>
                </a:rPr>
                <a:t>Ariane launch pad - Kourou in French Guiana </a:t>
              </a:r>
              <a:endParaRPr lang="en-US" sz="1200" b="0" strike="noStrike" spc="-1">
                <a:latin typeface="Arial"/>
              </a:endParaRPr>
            </a:p>
            <a:p>
              <a:pPr algn="ctr">
                <a:lnSpc>
                  <a:spcPct val="100000"/>
                </a:lnSpc>
                <a:buNone/>
              </a:pPr>
              <a:r>
                <a:rPr lang="en-US" sz="1200" b="0" strike="noStrike" spc="-1">
                  <a:solidFill>
                    <a:srgbClr val="000000"/>
                  </a:solidFill>
                  <a:latin typeface="Calibri"/>
                  <a:ea typeface="Calibri;Calibri"/>
                </a:rPr>
                <a:t>Coordinates: -52.792</a:t>
              </a:r>
              <a:r>
                <a:rPr lang="en-US" sz="1200" b="0" strike="noStrike" spc="-1" baseline="33000">
                  <a:solidFill>
                    <a:srgbClr val="000000"/>
                  </a:solidFill>
                  <a:latin typeface="Calibri"/>
                  <a:ea typeface="Calibri;Calibri"/>
                </a:rPr>
                <a:t>o</a:t>
              </a:r>
              <a:r>
                <a:rPr lang="en-US" sz="1200" b="0" strike="noStrike" spc="-1">
                  <a:solidFill>
                    <a:srgbClr val="000000"/>
                  </a:solidFill>
                  <a:latin typeface="Calibri"/>
                  <a:ea typeface="Calibri;Calibri"/>
                </a:rPr>
                <a:t>, </a:t>
              </a:r>
              <a:r>
                <a:rPr lang="en-US" sz="1200" b="1" strike="noStrike" spc="-1">
                  <a:solidFill>
                    <a:srgbClr val="007826"/>
                  </a:solidFill>
                  <a:latin typeface="Calibri"/>
                  <a:ea typeface="Calibri;Calibri"/>
                </a:rPr>
                <a:t>5.265</a:t>
              </a:r>
              <a:r>
                <a:rPr lang="en-US" sz="1200" b="1" strike="noStrike" spc="-1" baseline="33000">
                  <a:solidFill>
                    <a:srgbClr val="007826"/>
                  </a:solidFill>
                  <a:latin typeface="Calibri"/>
                  <a:ea typeface="Calibri;Calibri"/>
                </a:rPr>
                <a:t>o  </a:t>
              </a:r>
              <a:r>
                <a:rPr lang="en-US" sz="1200" b="1" strike="noStrike" spc="-1">
                  <a:solidFill>
                    <a:srgbClr val="007826"/>
                  </a:solidFill>
                  <a:latin typeface="Calibri"/>
                  <a:ea typeface="Calibri;Calibri"/>
                </a:rPr>
                <a:t>(~ Equator)</a:t>
              </a:r>
              <a:endParaRPr lang="en-US" sz="1200" b="0" strike="noStrike" spc="-1">
                <a:latin typeface="Arial"/>
              </a:endParaRPr>
            </a:p>
          </p:txBody>
        </p:sp>
      </p:grpSp>
      <p:sp>
        <p:nvSpPr>
          <p:cNvPr id="288" name="Oval 287"/>
          <p:cNvSpPr/>
          <p:nvPr/>
        </p:nvSpPr>
        <p:spPr>
          <a:xfrm>
            <a:off x="8915400" y="4343400"/>
            <a:ext cx="87480" cy="87480"/>
          </a:xfrm>
          <a:prstGeom prst="ellipse">
            <a:avLst/>
          </a:prstGeom>
          <a:noFill/>
          <a:ln w="54720">
            <a:solidFill>
              <a:srgbClr val="FF33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89" name="TextBox 288"/>
          <p:cNvSpPr txBox="1"/>
          <p:nvPr/>
        </p:nvSpPr>
        <p:spPr>
          <a:xfrm>
            <a:off x="914400" y="6172200"/>
            <a:ext cx="9829800" cy="4014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US" sz="1100" b="0" strike="noStrike" spc="-1" dirty="0">
                <a:latin typeface="Arial"/>
              </a:rPr>
              <a:t>https://github.com/shaileshnmore/testrepo/blob/main/notebook_Interactive_Visual_Analytics_with_Folium_M8uUhCmHY.ipynb.txt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PlaceHolder 1"/>
          <p:cNvSpPr>
            <a:spLocks noGrp="1"/>
          </p:cNvSpPr>
          <p:nvPr>
            <p:ph type="sldNum"/>
          </p:nvPr>
        </p:nvSpPr>
        <p:spPr>
          <a:xfrm>
            <a:off x="8714880" y="6025680"/>
            <a:ext cx="2733840" cy="3924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  <a:buNone/>
            </a:pPr>
            <a:fld id="{D0BF9D9A-3D45-4BFA-8893-7CF0825CB858}" type="slidenum">
              <a:rPr lang="en-US" sz="1600" b="0" strike="noStrike" spc="-1">
                <a:solidFill>
                  <a:srgbClr val="1C7DDB"/>
                </a:solidFill>
                <a:latin typeface="Abadi"/>
              </a:rPr>
              <a:t>16</a:t>
            </a:fld>
            <a:endParaRPr lang="en-US" sz="1600" b="0" strike="noStrike" spc="-1">
              <a:latin typeface="Times New Roman"/>
            </a:endParaRPr>
          </a:p>
        </p:txBody>
      </p:sp>
      <p:sp>
        <p:nvSpPr>
          <p:cNvPr id="291" name="Title 1"/>
          <p:cNvSpPr/>
          <p:nvPr/>
        </p:nvSpPr>
        <p:spPr>
          <a:xfrm>
            <a:off x="770040" y="538560"/>
            <a:ext cx="10506240" cy="539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 fontScale="82000" lnSpcReduction="10000"/>
          </a:bodyPr>
          <a:lstStyle/>
          <a:p>
            <a:pPr>
              <a:lnSpc>
                <a:spcPct val="90000"/>
              </a:lnSpc>
              <a:buNone/>
            </a:pPr>
            <a:r>
              <a:rPr lang="en-US" sz="4000" b="0" strike="noStrike" spc="-1">
                <a:solidFill>
                  <a:srgbClr val="0B49CB"/>
                </a:solidFill>
                <a:latin typeface="Abadi"/>
                <a:ea typeface="IBM Plex Mono SemiBold"/>
              </a:rPr>
              <a:t>Build a Dashboard with Plotly Dash</a:t>
            </a:r>
            <a:endParaRPr lang="en-US" sz="4000" b="0" strike="noStrike" spc="-1">
              <a:latin typeface="Arial"/>
            </a:endParaRPr>
          </a:p>
        </p:txBody>
      </p:sp>
      <p:grpSp>
        <p:nvGrpSpPr>
          <p:cNvPr id="292" name="Group 291"/>
          <p:cNvGrpSpPr/>
          <p:nvPr/>
        </p:nvGrpSpPr>
        <p:grpSpPr>
          <a:xfrm>
            <a:off x="5961960" y="1600200"/>
            <a:ext cx="5464800" cy="4111560"/>
            <a:chOff x="5961960" y="1600200"/>
            <a:chExt cx="5464800" cy="4111560"/>
          </a:xfrm>
        </p:grpSpPr>
        <p:pic>
          <p:nvPicPr>
            <p:cNvPr id="293" name="Picture 292"/>
            <p:cNvPicPr/>
            <p:nvPr/>
          </p:nvPicPr>
          <p:blipFill>
            <a:blip r:embed="rId3"/>
            <a:stretch/>
          </p:blipFill>
          <p:spPr>
            <a:xfrm>
              <a:off x="5961960" y="1600200"/>
              <a:ext cx="5464800" cy="20934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94" name="Picture 293"/>
            <p:cNvPicPr/>
            <p:nvPr/>
          </p:nvPicPr>
          <p:blipFill>
            <a:blip r:embed="rId4"/>
            <a:stretch/>
          </p:blipFill>
          <p:spPr>
            <a:xfrm>
              <a:off x="5961960" y="3876840"/>
              <a:ext cx="5464800" cy="183492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295" name="Rectangle 294"/>
          <p:cNvSpPr/>
          <p:nvPr/>
        </p:nvSpPr>
        <p:spPr>
          <a:xfrm>
            <a:off x="685800" y="1371600"/>
            <a:ext cx="5274360" cy="4568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DejaVu Sans"/>
              </a:rPr>
              <a:t>We built an interactive dashboard with Plotly including: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600" b="0" strike="noStrike" spc="-1">
              <a:latin typeface="Arial"/>
            </a:endParaRPr>
          </a:p>
          <a:p>
            <a:pPr marL="432000" lvl="1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DejaVu Sans"/>
              </a:rPr>
              <a:t>Dropdown menu for selecting launch sites</a:t>
            </a:r>
            <a:endParaRPr lang="en-US" sz="1600" b="0" strike="noStrike" spc="-1">
              <a:latin typeface="Arial"/>
            </a:endParaRPr>
          </a:p>
          <a:p>
            <a:pPr marL="432000" lvl="1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DejaVu Sans"/>
              </a:rPr>
              <a:t>Pie charts displaying success rate.  </a:t>
            </a:r>
            <a:endParaRPr lang="en-US" sz="1600" b="0" strike="noStrike" spc="-1">
              <a:latin typeface="Arial"/>
            </a:endParaRPr>
          </a:p>
          <a:p>
            <a:pPr marL="432000" lvl="1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DejaVu Sans"/>
              </a:rPr>
              <a:t>Scatter chart displaying launch site, payload mass, success/failure</a:t>
            </a:r>
            <a:endParaRPr lang="en-US" sz="1600" b="0" strike="noStrike" spc="-1">
              <a:latin typeface="Arial"/>
            </a:endParaRPr>
          </a:p>
          <a:p>
            <a:pPr marL="432000" lvl="1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DejaVu Sans"/>
              </a:rPr>
              <a:t>Range slider for selecting range of payload mass (kg).    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DejaVu Sans"/>
              </a:rPr>
              <a:t>for analyzing SpaceX launch records features: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DejaVu Sans"/>
              </a:rPr>
              <a:t>  </a:t>
            </a:r>
            <a:endParaRPr lang="en-US" sz="1600" b="0" strike="noStrike" spc="-1">
              <a:latin typeface="Arial"/>
            </a:endParaRPr>
          </a:p>
          <a:p>
            <a:pPr marL="432000" lvl="1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DejaVu Sans"/>
              </a:rPr>
              <a:t>site with largest successful launches.    </a:t>
            </a:r>
            <a:endParaRPr lang="en-US" sz="1600" b="0" strike="noStrike" spc="-1">
              <a:latin typeface="Arial"/>
            </a:endParaRPr>
          </a:p>
          <a:p>
            <a:pPr marL="432000" lvl="1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DejaVu Sans"/>
              </a:rPr>
              <a:t>site with highest launch success rate</a:t>
            </a:r>
            <a:endParaRPr lang="en-US" sz="1600" b="0" strike="noStrike" spc="-1">
              <a:latin typeface="Arial"/>
            </a:endParaRPr>
          </a:p>
          <a:p>
            <a:pPr marL="432000" lvl="1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DejaVu Sans"/>
              </a:rPr>
              <a:t>payload range(s) with highest launch success rate</a:t>
            </a:r>
            <a:endParaRPr lang="en-US" sz="1600" b="0" strike="noStrike" spc="-1">
              <a:latin typeface="Arial"/>
            </a:endParaRPr>
          </a:p>
          <a:p>
            <a:pPr marL="432000" lvl="1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DejaVu Sans"/>
              </a:rPr>
              <a:t>payload range(s) with lowest launch success rate</a:t>
            </a:r>
            <a:endParaRPr lang="en-US" sz="1600" b="0" strike="noStrike" spc="-1">
              <a:latin typeface="Arial"/>
            </a:endParaRPr>
          </a:p>
          <a:p>
            <a:pPr marL="432000" lvl="1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DejaVu Sans"/>
              </a:rPr>
              <a:t>F9 Booster version (v1.0, v1.1, FT, B4, B5, etc.) with highest launch success rate.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6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PlaceHolder 1"/>
          <p:cNvSpPr>
            <a:spLocks noGrp="1"/>
          </p:cNvSpPr>
          <p:nvPr>
            <p:ph type="sldNum"/>
          </p:nvPr>
        </p:nvSpPr>
        <p:spPr>
          <a:xfrm>
            <a:off x="8714880" y="6025680"/>
            <a:ext cx="2733840" cy="3924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  <a:buNone/>
            </a:pPr>
            <a:fld id="{B6F97092-21FB-4DF3-9E23-8A1B6DE4ABA7}" type="slidenum">
              <a:rPr lang="en-US" sz="1600" b="0" strike="noStrike" spc="-1">
                <a:solidFill>
                  <a:srgbClr val="1C7DDB"/>
                </a:solidFill>
                <a:latin typeface="Abadi"/>
              </a:rPr>
              <a:t>17</a:t>
            </a:fld>
            <a:endParaRPr lang="en-US" sz="1600" b="0" strike="noStrike" spc="-1">
              <a:latin typeface="Times New Roman"/>
            </a:endParaRPr>
          </a:p>
        </p:txBody>
      </p:sp>
      <p:sp>
        <p:nvSpPr>
          <p:cNvPr id="298" name="Title 11"/>
          <p:cNvSpPr/>
          <p:nvPr/>
        </p:nvSpPr>
        <p:spPr>
          <a:xfrm>
            <a:off x="770040" y="538560"/>
            <a:ext cx="10506240" cy="539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 fontScale="82000" lnSpcReduction="10000"/>
          </a:bodyPr>
          <a:lstStyle/>
          <a:p>
            <a:pPr>
              <a:lnSpc>
                <a:spcPct val="90000"/>
              </a:lnSpc>
              <a:buNone/>
            </a:pPr>
            <a:r>
              <a:rPr lang="en-US" sz="4000" b="0" strike="noStrike" spc="-1">
                <a:solidFill>
                  <a:srgbClr val="0B49CB"/>
                </a:solidFill>
                <a:latin typeface="Abadi"/>
                <a:ea typeface="IBM Plex Mono SemiBold"/>
              </a:rPr>
              <a:t>Predictive Analysis (Classification)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299" name="Rectangle 298"/>
          <p:cNvSpPr/>
          <p:nvPr/>
        </p:nvSpPr>
        <p:spPr>
          <a:xfrm>
            <a:off x="4377240" y="5272200"/>
            <a:ext cx="3618720" cy="894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Calibri"/>
                <a:ea typeface="DejaVu Sans"/>
              </a:rPr>
              <a:t>Optimization of models hyper-parameters with </a:t>
            </a:r>
            <a:r>
              <a:rPr lang="en-US" sz="1150" b="0" strike="noStrike" spc="-1">
                <a:solidFill>
                  <a:srgbClr val="C9211E"/>
                </a:solidFill>
                <a:latin typeface="Arial"/>
                <a:ea typeface="Arial;Arial"/>
              </a:rPr>
              <a:t> </a:t>
            </a:r>
            <a:r>
              <a:rPr lang="en-US" sz="1400" b="0" strike="noStrike" spc="-1">
                <a:solidFill>
                  <a:srgbClr val="000000"/>
                </a:solidFill>
                <a:latin typeface="Calibri"/>
                <a:ea typeface="Arial;Arial"/>
              </a:rPr>
              <a:t>Scikit-learn GridSearchCV</a:t>
            </a:r>
            <a:r>
              <a:rPr lang="en-US" sz="1400" b="0" strike="noStrike" spc="-1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endParaRPr lang="en-US" sz="1400" b="0" strike="noStrike" spc="-1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Calibri"/>
                <a:ea typeface="DejaVu Sans"/>
              </a:rPr>
              <a:t>Refined Optimization when possible (LR, SVM) for achieving highest accuracy with training set. 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300" name="Rectangle 299"/>
          <p:cNvSpPr/>
          <p:nvPr/>
        </p:nvSpPr>
        <p:spPr>
          <a:xfrm>
            <a:off x="491040" y="5019480"/>
            <a:ext cx="3847320" cy="692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400" b="1" strike="noStrike" spc="-1">
                <a:solidFill>
                  <a:srgbClr val="C9211E"/>
                </a:solidFill>
                <a:latin typeface="Calibri"/>
                <a:ea typeface="DejaVu Sans"/>
              </a:rPr>
              <a:t>Note to the reviewer</a:t>
            </a:r>
            <a:r>
              <a:rPr lang="en-US" sz="1400" b="0" strike="noStrike" spc="-1">
                <a:solidFill>
                  <a:srgbClr val="C9211E"/>
                </a:solidFill>
                <a:latin typeface="Calibri"/>
                <a:ea typeface="DejaVu Sans"/>
              </a:rPr>
              <a:t>: 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400" b="0" strike="noStrike" spc="-1">
                <a:solidFill>
                  <a:srgbClr val="C9211E"/>
                </a:solidFill>
                <a:latin typeface="Calibri"/>
                <a:ea typeface="DejaVu Sans"/>
              </a:rPr>
              <a:t>Data was shuffled in the split data process. For making results a bit more interesting</a:t>
            </a:r>
            <a:r>
              <a:rPr lang="en-US" sz="1600" b="0" strike="noStrike" spc="-1">
                <a:solidFill>
                  <a:srgbClr val="C9211E"/>
                </a:solidFill>
                <a:latin typeface="Calibri"/>
                <a:ea typeface="DejaVu Sans"/>
              </a:rPr>
              <a:t> 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100" b="1" strike="noStrike" spc="-1">
                <a:solidFill>
                  <a:srgbClr val="C9211E"/>
                </a:solidFill>
                <a:latin typeface="Calibri"/>
                <a:ea typeface="DejaVu Sans"/>
              </a:rPr>
              <a:t>“train_test_split( X, Y, test_size=0.2, random_state=3)”</a:t>
            </a:r>
            <a:endParaRPr lang="en-US" sz="1100" b="0" strike="noStrike" spc="-1">
              <a:latin typeface="Arial"/>
            </a:endParaRPr>
          </a:p>
        </p:txBody>
      </p:sp>
      <p:grpSp>
        <p:nvGrpSpPr>
          <p:cNvPr id="301" name="Group 300"/>
          <p:cNvGrpSpPr/>
          <p:nvPr/>
        </p:nvGrpSpPr>
        <p:grpSpPr>
          <a:xfrm>
            <a:off x="903960" y="1386000"/>
            <a:ext cx="10292400" cy="4264560"/>
            <a:chOff x="903960" y="1386000"/>
            <a:chExt cx="10292400" cy="4264560"/>
          </a:xfrm>
        </p:grpSpPr>
        <p:sp>
          <p:nvSpPr>
            <p:cNvPr id="302" name="Straight Connector 301"/>
            <p:cNvSpPr/>
            <p:nvPr/>
          </p:nvSpPr>
          <p:spPr>
            <a:xfrm flipV="1">
              <a:off x="3886200" y="2222280"/>
              <a:ext cx="1425240" cy="2135520"/>
            </a:xfrm>
            <a:prstGeom prst="line">
              <a:avLst/>
            </a:prstGeom>
            <a:ln w="0">
              <a:solidFill>
                <a:srgbClr val="3465A4"/>
              </a:solidFill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03" name="Straight Connector 302"/>
            <p:cNvSpPr/>
            <p:nvPr/>
          </p:nvSpPr>
          <p:spPr>
            <a:xfrm flipV="1">
              <a:off x="3886200" y="3079440"/>
              <a:ext cx="1407960" cy="1278360"/>
            </a:xfrm>
            <a:prstGeom prst="line">
              <a:avLst/>
            </a:prstGeom>
            <a:ln w="0">
              <a:solidFill>
                <a:srgbClr val="3465A4"/>
              </a:solidFill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04" name="Straight Connector 303"/>
            <p:cNvSpPr/>
            <p:nvPr/>
          </p:nvSpPr>
          <p:spPr>
            <a:xfrm flipV="1">
              <a:off x="3886200" y="3945600"/>
              <a:ext cx="1407960" cy="412200"/>
            </a:xfrm>
            <a:prstGeom prst="line">
              <a:avLst/>
            </a:prstGeom>
            <a:ln w="0">
              <a:solidFill>
                <a:srgbClr val="3465A4"/>
              </a:solidFill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05" name="Straight Connector 304"/>
            <p:cNvSpPr/>
            <p:nvPr/>
          </p:nvSpPr>
          <p:spPr>
            <a:xfrm>
              <a:off x="3886200" y="4357800"/>
              <a:ext cx="1399320" cy="401760"/>
            </a:xfrm>
            <a:prstGeom prst="line">
              <a:avLst/>
            </a:prstGeom>
            <a:ln w="0">
              <a:solidFill>
                <a:srgbClr val="3465A4"/>
              </a:solidFill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06" name="Straight Connector 305"/>
            <p:cNvSpPr/>
            <p:nvPr/>
          </p:nvSpPr>
          <p:spPr>
            <a:xfrm>
              <a:off x="7147440" y="2230920"/>
              <a:ext cx="1515240" cy="2061000"/>
            </a:xfrm>
            <a:prstGeom prst="line">
              <a:avLst/>
            </a:prstGeom>
            <a:ln w="0">
              <a:solidFill>
                <a:srgbClr val="3465A4"/>
              </a:solidFill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07" name="Straight Connector 306"/>
            <p:cNvSpPr/>
            <p:nvPr/>
          </p:nvSpPr>
          <p:spPr>
            <a:xfrm>
              <a:off x="7121160" y="3114360"/>
              <a:ext cx="1541520" cy="1177560"/>
            </a:xfrm>
            <a:prstGeom prst="line">
              <a:avLst/>
            </a:prstGeom>
            <a:ln w="0">
              <a:solidFill>
                <a:srgbClr val="3465A4"/>
              </a:solidFill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08" name="Straight Connector 307"/>
            <p:cNvSpPr/>
            <p:nvPr/>
          </p:nvSpPr>
          <p:spPr>
            <a:xfrm>
              <a:off x="7129800" y="3988800"/>
              <a:ext cx="1557720" cy="369000"/>
            </a:xfrm>
            <a:prstGeom prst="line">
              <a:avLst/>
            </a:prstGeom>
            <a:ln w="0">
              <a:solidFill>
                <a:srgbClr val="3465A4"/>
              </a:solidFill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09" name="Straight Connector 308"/>
            <p:cNvSpPr/>
            <p:nvPr/>
          </p:nvSpPr>
          <p:spPr>
            <a:xfrm flipV="1">
              <a:off x="7175880" y="4439160"/>
              <a:ext cx="1511640" cy="375840"/>
            </a:xfrm>
            <a:prstGeom prst="line">
              <a:avLst/>
            </a:prstGeom>
            <a:ln w="0">
              <a:solidFill>
                <a:srgbClr val="3465A4"/>
              </a:solidFill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grpSp>
          <p:nvGrpSpPr>
            <p:cNvPr id="310" name="Group 309"/>
            <p:cNvGrpSpPr/>
            <p:nvPr/>
          </p:nvGrpSpPr>
          <p:grpSpPr>
            <a:xfrm>
              <a:off x="5301000" y="1386000"/>
              <a:ext cx="1845000" cy="3663360"/>
              <a:chOff x="5301000" y="1386000"/>
              <a:chExt cx="1845000" cy="3663360"/>
            </a:xfrm>
          </p:grpSpPr>
          <p:sp>
            <p:nvSpPr>
              <p:cNvPr id="311" name="Rectangle 310"/>
              <p:cNvSpPr/>
              <p:nvPr/>
            </p:nvSpPr>
            <p:spPr>
              <a:xfrm>
                <a:off x="5323320" y="1819080"/>
                <a:ext cx="1822680" cy="735120"/>
              </a:xfrm>
              <a:prstGeom prst="rect">
                <a:avLst/>
              </a:prstGeom>
              <a:solidFill>
                <a:srgbClr val="99FFCC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ctr">
                <a:noAutofit/>
              </a:bodyPr>
              <a:lstStyle/>
              <a:p>
                <a:pPr algn="ctr">
                  <a:lnSpc>
                    <a:spcPct val="100000"/>
                  </a:lnSpc>
                  <a:buNone/>
                </a:pPr>
                <a:r>
                  <a:rPr lang="en-US" sz="1400" b="1" strike="noStrike" spc="-1">
                    <a:solidFill>
                      <a:srgbClr val="000000"/>
                    </a:solidFill>
                    <a:latin typeface="Calibri"/>
                    <a:ea typeface="DejaVu Sans"/>
                  </a:rPr>
                  <a:t>Logistic Regression</a:t>
                </a:r>
                <a:endParaRPr lang="en-US" sz="1400" b="0" strike="noStrike" spc="-1">
                  <a:latin typeface="Arial"/>
                </a:endParaRPr>
              </a:p>
            </p:txBody>
          </p:sp>
          <p:sp>
            <p:nvSpPr>
              <p:cNvPr id="312" name="Rectangle 311"/>
              <p:cNvSpPr/>
              <p:nvPr/>
            </p:nvSpPr>
            <p:spPr>
              <a:xfrm>
                <a:off x="5301000" y="2726280"/>
                <a:ext cx="1822680" cy="679680"/>
              </a:xfrm>
              <a:prstGeom prst="rect">
                <a:avLst/>
              </a:prstGeom>
              <a:solidFill>
                <a:srgbClr val="99CCFF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ctr">
                <a:noAutofit/>
              </a:bodyPr>
              <a:lstStyle/>
              <a:p>
                <a:pPr algn="ctr">
                  <a:lnSpc>
                    <a:spcPct val="100000"/>
                  </a:lnSpc>
                  <a:buNone/>
                </a:pPr>
                <a:r>
                  <a:rPr lang="en-US" sz="1400" b="1" strike="noStrike" spc="-1">
                    <a:solidFill>
                      <a:srgbClr val="000000"/>
                    </a:solidFill>
                    <a:latin typeface="Calibri"/>
                    <a:ea typeface="Arial;Arial"/>
                  </a:rPr>
                  <a:t>Support Vector Machine</a:t>
                </a:r>
                <a:r>
                  <a:rPr lang="en-US" sz="1400" b="0" strike="noStrike" spc="-1">
                    <a:solidFill>
                      <a:srgbClr val="000000"/>
                    </a:solidFill>
                    <a:latin typeface="Calibri"/>
                    <a:ea typeface="Arial;Arial"/>
                  </a:rPr>
                  <a:t> (</a:t>
                </a:r>
                <a:r>
                  <a:rPr lang="en-US" sz="1400" b="1" strike="noStrike" spc="-1">
                    <a:solidFill>
                      <a:srgbClr val="000000"/>
                    </a:solidFill>
                    <a:latin typeface="Calibri"/>
                    <a:ea typeface="DejaVu Sans"/>
                  </a:rPr>
                  <a:t>SVM)</a:t>
                </a:r>
                <a:endParaRPr lang="en-US" sz="1400" b="0" strike="noStrike" spc="-1">
                  <a:latin typeface="Arial"/>
                </a:endParaRPr>
              </a:p>
            </p:txBody>
          </p:sp>
          <p:sp>
            <p:nvSpPr>
              <p:cNvPr id="313" name="Rectangle 312"/>
              <p:cNvSpPr/>
              <p:nvPr/>
            </p:nvSpPr>
            <p:spPr>
              <a:xfrm>
                <a:off x="5301000" y="3578400"/>
                <a:ext cx="1822680" cy="752400"/>
              </a:xfrm>
              <a:prstGeom prst="rect">
                <a:avLst/>
              </a:prstGeom>
              <a:solidFill>
                <a:srgbClr val="FF99CC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ctr">
                <a:noAutofit/>
              </a:bodyPr>
              <a:lstStyle/>
              <a:p>
                <a:pPr algn="ctr">
                  <a:lnSpc>
                    <a:spcPct val="100000"/>
                  </a:lnSpc>
                  <a:buNone/>
                </a:pPr>
                <a:r>
                  <a:rPr lang="en-US" sz="1400" b="1" strike="noStrike" spc="-1">
                    <a:solidFill>
                      <a:srgbClr val="000000"/>
                    </a:solidFill>
                    <a:latin typeface="Calibri"/>
                    <a:ea typeface="DejaVu Sans"/>
                  </a:rPr>
                  <a:t>Decision Tree </a:t>
                </a:r>
                <a:endParaRPr lang="en-US" sz="1400" b="0" strike="noStrike" spc="-1">
                  <a:latin typeface="Arial"/>
                </a:endParaRPr>
              </a:p>
              <a:p>
                <a:pPr algn="ctr">
                  <a:lnSpc>
                    <a:spcPct val="100000"/>
                  </a:lnSpc>
                  <a:buNone/>
                </a:pPr>
                <a:r>
                  <a:rPr lang="en-US" sz="1400" b="1" strike="noStrike" spc="-1">
                    <a:solidFill>
                      <a:srgbClr val="000000"/>
                    </a:solidFill>
                    <a:latin typeface="Calibri"/>
                    <a:ea typeface="DejaVu Sans"/>
                  </a:rPr>
                  <a:t>Classifier</a:t>
                </a:r>
                <a:endParaRPr lang="en-US" sz="1400" b="0" strike="noStrike" spc="-1">
                  <a:latin typeface="Arial"/>
                </a:endParaRPr>
              </a:p>
            </p:txBody>
          </p:sp>
          <p:sp>
            <p:nvSpPr>
              <p:cNvPr id="314" name="Rectangle 313"/>
              <p:cNvSpPr/>
              <p:nvPr/>
            </p:nvSpPr>
            <p:spPr>
              <a:xfrm>
                <a:off x="5314680" y="4466880"/>
                <a:ext cx="1822680" cy="582480"/>
              </a:xfrm>
              <a:prstGeom prst="rect">
                <a:avLst/>
              </a:prstGeom>
              <a:solidFill>
                <a:srgbClr val="FFFFCC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ctr">
                <a:noAutofit/>
              </a:bodyPr>
              <a:lstStyle/>
              <a:p>
                <a:pPr algn="ctr">
                  <a:lnSpc>
                    <a:spcPct val="100000"/>
                  </a:lnSpc>
                  <a:buNone/>
                </a:pPr>
                <a:r>
                  <a:rPr lang="en-US" sz="1400" b="1" strike="noStrike" spc="-1">
                    <a:solidFill>
                      <a:srgbClr val="000000"/>
                    </a:solidFill>
                    <a:latin typeface="Calibri"/>
                    <a:ea typeface="Arial;Arial"/>
                  </a:rPr>
                  <a:t>K Nearest Neighbors</a:t>
                </a:r>
                <a:r>
                  <a:rPr lang="en-US" sz="1400" b="1" strike="noStrike" spc="-1">
                    <a:solidFill>
                      <a:srgbClr val="000000"/>
                    </a:solidFill>
                    <a:latin typeface="Calibri"/>
                    <a:ea typeface="DejaVu Sans"/>
                  </a:rPr>
                  <a:t> </a:t>
                </a:r>
                <a:endParaRPr lang="en-US" sz="1400" b="0" strike="noStrike" spc="-1">
                  <a:latin typeface="Arial"/>
                </a:endParaRPr>
              </a:p>
              <a:p>
                <a:pPr algn="ctr">
                  <a:lnSpc>
                    <a:spcPct val="100000"/>
                  </a:lnSpc>
                  <a:buNone/>
                </a:pPr>
                <a:r>
                  <a:rPr lang="en-US" sz="1400" b="1" strike="noStrike" spc="-1">
                    <a:solidFill>
                      <a:srgbClr val="000000"/>
                    </a:solidFill>
                    <a:latin typeface="Calibri"/>
                    <a:ea typeface="DejaVu Sans"/>
                  </a:rPr>
                  <a:t>Classifier</a:t>
                </a:r>
                <a:endParaRPr lang="en-US" sz="1400" b="0" strike="noStrike" spc="-1">
                  <a:latin typeface="Arial"/>
                </a:endParaRPr>
              </a:p>
            </p:txBody>
          </p:sp>
          <p:sp>
            <p:nvSpPr>
              <p:cNvPr id="315" name="Rectangle 314"/>
              <p:cNvSpPr/>
              <p:nvPr/>
            </p:nvSpPr>
            <p:spPr>
              <a:xfrm>
                <a:off x="5331960" y="1386000"/>
                <a:ext cx="1753560" cy="31428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pPr>
                  <a:lnSpc>
                    <a:spcPct val="100000"/>
                  </a:lnSpc>
                  <a:buNone/>
                </a:pPr>
                <a:r>
                  <a:rPr lang="en-US" sz="1800" b="1" strike="noStrike" spc="-1">
                    <a:solidFill>
                      <a:srgbClr val="000000"/>
                    </a:solidFill>
                    <a:latin typeface="Calibri"/>
                    <a:ea typeface="DejaVu Sans"/>
                  </a:rPr>
                  <a:t>Model Training</a:t>
                </a:r>
                <a:endParaRPr lang="en-US" sz="1800" b="0" strike="noStrike" spc="-1">
                  <a:latin typeface="Arial"/>
                </a:endParaRPr>
              </a:p>
            </p:txBody>
          </p:sp>
        </p:grpSp>
        <p:pic>
          <p:nvPicPr>
            <p:cNvPr id="316" name="Picture 315"/>
            <p:cNvPicPr/>
            <p:nvPr/>
          </p:nvPicPr>
          <p:blipFill>
            <a:blip r:embed="rId3"/>
            <a:stretch/>
          </p:blipFill>
          <p:spPr>
            <a:xfrm>
              <a:off x="8915400" y="1614600"/>
              <a:ext cx="1796400" cy="1823760"/>
            </a:xfrm>
            <a:prstGeom prst="rect">
              <a:avLst/>
            </a:prstGeom>
            <a:ln w="0">
              <a:noFill/>
            </a:ln>
          </p:spPr>
        </p:pic>
        <p:grpSp>
          <p:nvGrpSpPr>
            <p:cNvPr id="317" name="Group 316"/>
            <p:cNvGrpSpPr/>
            <p:nvPr/>
          </p:nvGrpSpPr>
          <p:grpSpPr>
            <a:xfrm>
              <a:off x="903960" y="1733400"/>
              <a:ext cx="2977200" cy="3076560"/>
              <a:chOff x="903960" y="1733400"/>
              <a:chExt cx="2977200" cy="3076560"/>
            </a:xfrm>
          </p:grpSpPr>
          <p:sp>
            <p:nvSpPr>
              <p:cNvPr id="318" name="Rectangle 317"/>
              <p:cNvSpPr/>
              <p:nvPr/>
            </p:nvSpPr>
            <p:spPr>
              <a:xfrm>
                <a:off x="903960" y="3943800"/>
                <a:ext cx="2977200" cy="866160"/>
              </a:xfrm>
              <a:prstGeom prst="rect">
                <a:avLst/>
              </a:prstGeom>
              <a:solidFill>
                <a:srgbClr val="D5EDF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ctr">
                <a:noAutofit/>
              </a:bodyPr>
              <a:lstStyle/>
              <a:p>
                <a:pPr algn="ctr">
                  <a:lnSpc>
                    <a:spcPct val="100000"/>
                  </a:lnSpc>
                  <a:buNone/>
                </a:pPr>
                <a:r>
                  <a:rPr lang="en-US" sz="1400" b="0" strike="noStrike" spc="-1">
                    <a:solidFill>
                      <a:srgbClr val="000000"/>
                    </a:solidFill>
                    <a:latin typeface="Calibri"/>
                    <a:ea typeface="DejaVu Sans"/>
                  </a:rPr>
                  <a:t>Split Data: Training, Testing Sets </a:t>
                </a:r>
                <a:endParaRPr lang="en-US" sz="1400" b="0" strike="noStrike" spc="-1">
                  <a:latin typeface="Arial"/>
                </a:endParaRPr>
              </a:p>
              <a:p>
                <a:pPr algn="ctr">
                  <a:lnSpc>
                    <a:spcPct val="100000"/>
                  </a:lnSpc>
                  <a:buNone/>
                </a:pPr>
                <a:r>
                  <a:rPr lang="en-US" sz="1400" b="0" strike="noStrike" spc="-1">
                    <a:solidFill>
                      <a:srgbClr val="C9211E"/>
                    </a:solidFill>
                    <a:latin typeface="Calibri"/>
                    <a:ea typeface="DejaVu Sans"/>
                  </a:rPr>
                  <a:t>Shuffling option ! </a:t>
                </a:r>
                <a:endParaRPr lang="en-US" sz="1400" b="0" strike="noStrike" spc="-1">
                  <a:latin typeface="Arial"/>
                </a:endParaRPr>
              </a:p>
            </p:txBody>
          </p:sp>
          <p:sp>
            <p:nvSpPr>
              <p:cNvPr id="319" name="Rectangle 318"/>
              <p:cNvSpPr/>
              <p:nvPr/>
            </p:nvSpPr>
            <p:spPr>
              <a:xfrm>
                <a:off x="1055880" y="1733400"/>
                <a:ext cx="2738160" cy="391320"/>
              </a:xfrm>
              <a:prstGeom prst="rect">
                <a:avLst/>
              </a:prstGeom>
              <a:solidFill>
                <a:srgbClr val="D5EDF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ctr">
                <a:noAutofit/>
              </a:bodyPr>
              <a:lstStyle/>
              <a:p>
                <a:pPr algn="ctr">
                  <a:lnSpc>
                    <a:spcPct val="100000"/>
                  </a:lnSpc>
                  <a:buNone/>
                </a:pPr>
                <a:r>
                  <a:rPr lang="en-US" sz="1400" b="0" strike="noStrike" spc="-1">
                    <a:solidFill>
                      <a:srgbClr val="000000"/>
                    </a:solidFill>
                    <a:latin typeface="Calibri"/>
                    <a:ea typeface="DejaVu Sans"/>
                  </a:rPr>
                  <a:t>Imported Falcon9 launching data from .csv to Pandas dataframe</a:t>
                </a:r>
                <a:endParaRPr lang="en-US" sz="1400" b="0" strike="noStrike" spc="-1">
                  <a:latin typeface="Arial"/>
                </a:endParaRPr>
              </a:p>
            </p:txBody>
          </p:sp>
          <p:sp>
            <p:nvSpPr>
              <p:cNvPr id="320" name="Straight Connector 319"/>
              <p:cNvSpPr/>
              <p:nvPr/>
            </p:nvSpPr>
            <p:spPr>
              <a:xfrm>
                <a:off x="2286000" y="2129760"/>
                <a:ext cx="3600" cy="1815840"/>
              </a:xfrm>
              <a:prstGeom prst="line">
                <a:avLst/>
              </a:prstGeom>
              <a:ln w="18360">
                <a:solidFill>
                  <a:srgbClr val="3465A4"/>
                </a:solidFill>
                <a:round/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21" name="Rectangle 320"/>
              <p:cNvSpPr/>
              <p:nvPr/>
            </p:nvSpPr>
            <p:spPr>
              <a:xfrm>
                <a:off x="1004760" y="2301480"/>
                <a:ext cx="2738160" cy="908280"/>
              </a:xfrm>
              <a:prstGeom prst="rect">
                <a:avLst/>
              </a:prstGeom>
              <a:solidFill>
                <a:srgbClr val="D5EDF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ctr">
                <a:noAutofit/>
              </a:bodyPr>
              <a:lstStyle/>
              <a:p>
                <a:pPr algn="ctr">
                  <a:lnSpc>
                    <a:spcPct val="100000"/>
                  </a:lnSpc>
                  <a:buNone/>
                </a:pPr>
                <a:r>
                  <a:rPr lang="en-US" sz="1400" b="1" strike="noStrike" spc="-1">
                    <a:solidFill>
                      <a:srgbClr val="000000"/>
                    </a:solidFill>
                    <a:latin typeface="Calibri"/>
                    <a:ea typeface="DejaVu Sans"/>
                  </a:rPr>
                  <a:t>Supervised Classification models</a:t>
                </a:r>
                <a:endParaRPr lang="en-US" sz="1400" b="0" strike="noStrike" spc="-1">
                  <a:latin typeface="Arial"/>
                </a:endParaRPr>
              </a:p>
              <a:p>
                <a:pPr algn="ctr">
                  <a:lnSpc>
                    <a:spcPct val="100000"/>
                  </a:lnSpc>
                  <a:buNone/>
                </a:pPr>
                <a:r>
                  <a:rPr lang="en-US" sz="1400" b="0" strike="noStrike" spc="-1">
                    <a:solidFill>
                      <a:srgbClr val="000000"/>
                    </a:solidFill>
                    <a:latin typeface="Calibri"/>
                    <a:ea typeface="DejaVu Sans"/>
                  </a:rPr>
                  <a:t>Launcher landing Labels</a:t>
                </a:r>
                <a:endParaRPr lang="en-US" sz="1400" b="0" strike="noStrike" spc="-1">
                  <a:latin typeface="Arial"/>
                </a:endParaRPr>
              </a:p>
              <a:p>
                <a:pPr marL="864000" lvl="3" indent="-216000">
                  <a:lnSpc>
                    <a:spcPct val="100000"/>
                  </a:lnSpc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r>
                  <a:rPr lang="en-US" sz="1400" b="0" strike="noStrike" spc="-1">
                    <a:solidFill>
                      <a:srgbClr val="000000"/>
                    </a:solidFill>
                    <a:latin typeface="Calibri"/>
                    <a:ea typeface="DejaVu Sans"/>
                  </a:rPr>
                  <a:t>Class 0: fail</a:t>
                </a:r>
                <a:endParaRPr lang="en-US" sz="1400" b="0" strike="noStrike" spc="-1">
                  <a:latin typeface="Arial"/>
                </a:endParaRPr>
              </a:p>
              <a:p>
                <a:pPr marL="864000" lvl="3" indent="-216000">
                  <a:lnSpc>
                    <a:spcPct val="100000"/>
                  </a:lnSpc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r>
                  <a:rPr lang="en-US" sz="1400" b="0" strike="noStrike" spc="-1">
                    <a:solidFill>
                      <a:srgbClr val="000000"/>
                    </a:solidFill>
                    <a:latin typeface="Calibri"/>
                    <a:ea typeface="DejaVu Sans"/>
                  </a:rPr>
                  <a:t>Class 1: success</a:t>
                </a:r>
                <a:endParaRPr lang="en-US" sz="1400" b="0" strike="noStrike" spc="-1">
                  <a:latin typeface="Arial"/>
                </a:endParaRPr>
              </a:p>
            </p:txBody>
          </p:sp>
          <p:sp>
            <p:nvSpPr>
              <p:cNvPr id="322" name="Rectangle 321"/>
              <p:cNvSpPr/>
              <p:nvPr/>
            </p:nvSpPr>
            <p:spPr>
              <a:xfrm>
                <a:off x="1478880" y="3337200"/>
                <a:ext cx="1822680" cy="451080"/>
              </a:xfrm>
              <a:prstGeom prst="rect">
                <a:avLst/>
              </a:prstGeom>
              <a:solidFill>
                <a:srgbClr val="D5EDF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ctr">
                <a:noAutofit/>
              </a:bodyPr>
              <a:lstStyle/>
              <a:p>
                <a:pPr algn="ctr">
                  <a:lnSpc>
                    <a:spcPct val="100000"/>
                  </a:lnSpc>
                  <a:buNone/>
                </a:pPr>
                <a:r>
                  <a:rPr lang="en-US" sz="1400" b="0" strike="noStrike" spc="-1">
                    <a:solidFill>
                      <a:srgbClr val="000000"/>
                    </a:solidFill>
                    <a:latin typeface="Calibri"/>
                    <a:ea typeface="DejaVu Sans"/>
                  </a:rPr>
                  <a:t>Data normalization</a:t>
                </a:r>
                <a:endParaRPr lang="en-US" sz="1400" b="0" strike="noStrike" spc="-1">
                  <a:latin typeface="Arial"/>
                </a:endParaRPr>
              </a:p>
            </p:txBody>
          </p:sp>
        </p:grpSp>
        <p:grpSp>
          <p:nvGrpSpPr>
            <p:cNvPr id="323" name="Group 322"/>
            <p:cNvGrpSpPr/>
            <p:nvPr/>
          </p:nvGrpSpPr>
          <p:grpSpPr>
            <a:xfrm>
              <a:off x="8687520" y="3582360"/>
              <a:ext cx="2508840" cy="2068200"/>
              <a:chOff x="8687520" y="3582360"/>
              <a:chExt cx="2508840" cy="2068200"/>
            </a:xfrm>
          </p:grpSpPr>
          <p:sp>
            <p:nvSpPr>
              <p:cNvPr id="324" name="Rectangle 323"/>
              <p:cNvSpPr/>
              <p:nvPr/>
            </p:nvSpPr>
            <p:spPr>
              <a:xfrm>
                <a:off x="8687520" y="3974400"/>
                <a:ext cx="2508840" cy="835560"/>
              </a:xfrm>
              <a:prstGeom prst="rect">
                <a:avLst/>
              </a:prstGeom>
              <a:solidFill>
                <a:srgbClr val="FFD099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ctr">
                <a:noAutofit/>
              </a:bodyPr>
              <a:lstStyle/>
              <a:p>
                <a:pPr algn="ctr">
                  <a:lnSpc>
                    <a:spcPct val="100000"/>
                  </a:lnSpc>
                  <a:buNone/>
                </a:pPr>
                <a:r>
                  <a:rPr lang="en-US" sz="1400" b="1" strike="noStrike" spc="-1">
                    <a:solidFill>
                      <a:srgbClr val="000000"/>
                    </a:solidFill>
                    <a:latin typeface="Calibri"/>
                    <a:ea typeface="DejaVu Sans"/>
                  </a:rPr>
                  <a:t>Predictive analysis</a:t>
                </a:r>
                <a:endParaRPr lang="en-US" sz="1400" b="0" strike="noStrike" spc="-1">
                  <a:latin typeface="Arial"/>
                </a:endParaRPr>
              </a:p>
              <a:p>
                <a:pPr algn="ctr">
                  <a:lnSpc>
                    <a:spcPct val="100000"/>
                  </a:lnSpc>
                  <a:buNone/>
                </a:pPr>
                <a:r>
                  <a:rPr lang="en-US" sz="1400" b="0" strike="noStrike" spc="-1">
                    <a:solidFill>
                      <a:srgbClr val="000000"/>
                    </a:solidFill>
                    <a:latin typeface="Calibri"/>
                    <a:ea typeface="DejaVu Sans"/>
                  </a:rPr>
                  <a:t>Accuracy</a:t>
                </a:r>
                <a:endParaRPr lang="en-US" sz="1400" b="0" strike="noStrike" spc="-1">
                  <a:latin typeface="Arial"/>
                </a:endParaRPr>
              </a:p>
              <a:p>
                <a:pPr algn="ctr">
                  <a:lnSpc>
                    <a:spcPct val="100000"/>
                  </a:lnSpc>
                  <a:buNone/>
                </a:pPr>
                <a:r>
                  <a:rPr lang="en-US" sz="1400" b="0" strike="noStrike" spc="-1">
                    <a:solidFill>
                      <a:srgbClr val="000000"/>
                    </a:solidFill>
                    <a:latin typeface="Calibri"/>
                    <a:ea typeface="DejaVu Sans"/>
                  </a:rPr>
                  <a:t>Confusion matrix</a:t>
                </a:r>
                <a:endParaRPr lang="en-US" sz="1400" b="0" strike="noStrike" spc="-1">
                  <a:latin typeface="Arial"/>
                </a:endParaRPr>
              </a:p>
            </p:txBody>
          </p:sp>
          <p:sp>
            <p:nvSpPr>
              <p:cNvPr id="325" name="Rectangle 324"/>
              <p:cNvSpPr/>
              <p:nvPr/>
            </p:nvSpPr>
            <p:spPr>
              <a:xfrm>
                <a:off x="9207000" y="3582360"/>
                <a:ext cx="1594080" cy="38700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pPr>
                  <a:lnSpc>
                    <a:spcPct val="100000"/>
                  </a:lnSpc>
                  <a:buNone/>
                </a:pPr>
                <a:r>
                  <a:rPr lang="en-US" sz="1800" b="1" strike="noStrike" spc="-1">
                    <a:solidFill>
                      <a:srgbClr val="000000"/>
                    </a:solidFill>
                    <a:latin typeface="Calibri"/>
                    <a:ea typeface="DejaVu Sans"/>
                  </a:rPr>
                  <a:t>Testing set</a:t>
                </a:r>
                <a:endParaRPr lang="en-US" sz="1800" b="0" strike="noStrike" spc="-1">
                  <a:latin typeface="Arial"/>
                </a:endParaRPr>
              </a:p>
            </p:txBody>
          </p:sp>
          <p:sp>
            <p:nvSpPr>
              <p:cNvPr id="326" name="Rectangle 325"/>
              <p:cNvSpPr/>
              <p:nvPr/>
            </p:nvSpPr>
            <p:spPr>
              <a:xfrm>
                <a:off x="8687520" y="5043600"/>
                <a:ext cx="2508840" cy="606960"/>
              </a:xfrm>
              <a:prstGeom prst="rect">
                <a:avLst/>
              </a:prstGeom>
              <a:solidFill>
                <a:srgbClr val="FFD099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ctr">
                <a:noAutofit/>
              </a:bodyPr>
              <a:lstStyle/>
              <a:p>
                <a:pPr algn="ctr">
                  <a:lnSpc>
                    <a:spcPct val="100000"/>
                  </a:lnSpc>
                  <a:buNone/>
                </a:pPr>
                <a:r>
                  <a:rPr lang="en-US" sz="1400" b="0" strike="noStrike" spc="-1">
                    <a:solidFill>
                      <a:srgbClr val="000000"/>
                    </a:solidFill>
                    <a:latin typeface="Calibri"/>
                    <a:ea typeface="DejaVu Sans"/>
                  </a:rPr>
                  <a:t>Selection of best model</a:t>
                </a:r>
                <a:endParaRPr lang="en-US" sz="1400" b="0" strike="noStrike" spc="-1">
                  <a:latin typeface="Arial"/>
                </a:endParaRPr>
              </a:p>
            </p:txBody>
          </p:sp>
          <p:sp>
            <p:nvSpPr>
              <p:cNvPr id="327" name="Straight Connector 326"/>
              <p:cNvSpPr/>
              <p:nvPr/>
            </p:nvSpPr>
            <p:spPr>
              <a:xfrm>
                <a:off x="9972000" y="4815000"/>
                <a:ext cx="360" cy="228600"/>
              </a:xfrm>
              <a:prstGeom prst="line">
                <a:avLst/>
              </a:prstGeom>
              <a:ln w="0">
                <a:solidFill>
                  <a:srgbClr val="3465A4"/>
                </a:solidFill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</p:grpSp>
      <p:sp>
        <p:nvSpPr>
          <p:cNvPr id="328" name="TextBox 327"/>
          <p:cNvSpPr txBox="1"/>
          <p:nvPr/>
        </p:nvSpPr>
        <p:spPr>
          <a:xfrm>
            <a:off x="510840" y="6385680"/>
            <a:ext cx="10515600" cy="4014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US" sz="1100" b="0" strike="noStrike" spc="-1" dirty="0">
                <a:latin typeface="Arial"/>
              </a:rPr>
              <a:t>https://github.com/shaileshnmore/testrepo/blob/main/notebook_Predictive_Analysis_-_Machine_Learning_Lab_hdUi_lnX5.ipynb.txt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Content Placeholder 2"/>
          <p:cNvSpPr/>
          <p:nvPr/>
        </p:nvSpPr>
        <p:spPr>
          <a:xfrm>
            <a:off x="840960" y="1807200"/>
            <a:ext cx="7059240" cy="1612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rmAutofit/>
          </a:bodyPr>
          <a:lstStyle/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292929"/>
                </a:solidFill>
                <a:latin typeface="Abadi"/>
                <a:ea typeface="DejaVu Sans"/>
              </a:rPr>
              <a:t>Exploratory data analysis results</a:t>
            </a:r>
            <a:endParaRPr lang="en-US" sz="2200" b="0" strike="noStrike" spc="-1">
              <a:latin typeface="Arial"/>
            </a:endParaRPr>
          </a:p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292929"/>
                </a:solidFill>
                <a:latin typeface="Abadi"/>
                <a:ea typeface="DejaVu Sans"/>
              </a:rPr>
              <a:t>Interactive analytics demo in screenshots</a:t>
            </a:r>
            <a:endParaRPr lang="en-US" sz="2200" b="0" strike="noStrike" spc="-1">
              <a:latin typeface="Arial"/>
            </a:endParaRPr>
          </a:p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292929"/>
                </a:solidFill>
                <a:latin typeface="Abadi"/>
                <a:ea typeface="DejaVu Sans"/>
              </a:rPr>
              <a:t>Predictive analysis results</a:t>
            </a:r>
            <a:endParaRPr lang="en-US" sz="22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499"/>
              </a:spcBef>
              <a:buNone/>
            </a:pPr>
            <a:endParaRPr lang="en-US" sz="2200" b="0" strike="noStrike" spc="-1">
              <a:latin typeface="Arial"/>
            </a:endParaRPr>
          </a:p>
          <a:p>
            <a:pPr marL="457200">
              <a:lnSpc>
                <a:spcPct val="90000"/>
              </a:lnSpc>
              <a:spcBef>
                <a:spcPts val="499"/>
              </a:spcBef>
              <a:buNone/>
              <a:tabLst>
                <a:tab pos="0" algn="l"/>
              </a:tabLst>
            </a:pPr>
            <a:endParaRPr lang="en-US" sz="2200" b="0" strike="noStrike" spc="-1">
              <a:latin typeface="Arial"/>
            </a:endParaRPr>
          </a:p>
        </p:txBody>
      </p:sp>
      <p:sp>
        <p:nvSpPr>
          <p:cNvPr id="330" name="PlaceHolder 1"/>
          <p:cNvSpPr>
            <a:spLocks noGrp="1"/>
          </p:cNvSpPr>
          <p:nvPr>
            <p:ph type="sldNum"/>
          </p:nvPr>
        </p:nvSpPr>
        <p:spPr>
          <a:xfrm>
            <a:off x="8714880" y="6025680"/>
            <a:ext cx="2733840" cy="3924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  <a:buNone/>
            </a:pPr>
            <a:fld id="{AD3BF2B9-79D2-4452-9DC6-61DFE80203C6}" type="slidenum">
              <a:rPr lang="en-US" sz="1600" b="0" strike="noStrike" spc="-1">
                <a:solidFill>
                  <a:srgbClr val="1C7DDB"/>
                </a:solidFill>
                <a:latin typeface="Abadi"/>
              </a:rPr>
              <a:t>18</a:t>
            </a:fld>
            <a:endParaRPr lang="en-US" sz="1600" b="0" strike="noStrike" spc="-1">
              <a:latin typeface="Times New Roman"/>
            </a:endParaRPr>
          </a:p>
        </p:txBody>
      </p:sp>
      <p:sp>
        <p:nvSpPr>
          <p:cNvPr id="331" name="Title 1"/>
          <p:cNvSpPr/>
          <p:nvPr/>
        </p:nvSpPr>
        <p:spPr>
          <a:xfrm>
            <a:off x="770040" y="538560"/>
            <a:ext cx="10506240" cy="539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 fontScale="82000" lnSpcReduction="10000"/>
          </a:bodyPr>
          <a:lstStyle/>
          <a:p>
            <a:pPr>
              <a:lnSpc>
                <a:spcPct val="90000"/>
              </a:lnSpc>
              <a:buNone/>
            </a:pPr>
            <a:r>
              <a:rPr lang="en-US" sz="4000" b="0" strike="noStrike" spc="-1">
                <a:solidFill>
                  <a:srgbClr val="0B49CB"/>
                </a:solidFill>
                <a:latin typeface="Abadi"/>
                <a:ea typeface="IBM Plex Mono SemiBold"/>
              </a:rPr>
              <a:t>Results</a:t>
            </a:r>
            <a:endParaRPr lang="en-US" sz="40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TextBox 4"/>
          <p:cNvSpPr/>
          <p:nvPr/>
        </p:nvSpPr>
        <p:spPr>
          <a:xfrm>
            <a:off x="659880" y="3200400"/>
            <a:ext cx="4590000" cy="1277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400" b="0" strike="noStrike" spc="-1">
                <a:solidFill>
                  <a:srgbClr val="E7E6E6"/>
                </a:solidFill>
                <a:latin typeface="Verdana"/>
                <a:ea typeface="SF Pro"/>
              </a:rPr>
              <a:t>Section 2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3200" b="1" strike="noStrike" spc="-1">
                <a:solidFill>
                  <a:srgbClr val="E7E6E6"/>
                </a:solidFill>
                <a:latin typeface="Verdana"/>
                <a:ea typeface="SF Pro"/>
              </a:rPr>
              <a:t>Insights drawn from EDA</a:t>
            </a: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sldNum"/>
          </p:nvPr>
        </p:nvSpPr>
        <p:spPr>
          <a:xfrm>
            <a:off x="8714880" y="6025680"/>
            <a:ext cx="2733840" cy="3924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rmAutofit/>
          </a:bodyPr>
          <a:lstStyle/>
          <a:p>
            <a:pPr algn="r">
              <a:lnSpc>
                <a:spcPct val="100000"/>
              </a:lnSpc>
              <a:buNone/>
            </a:pPr>
            <a:fld id="{CA2BE5FB-3E60-48EE-8A5D-3DD244D20A0E}" type="slidenum">
              <a:rPr lang="en-US" sz="1600" b="0" strike="noStrike" spc="-1">
                <a:solidFill>
                  <a:srgbClr val="1C7DDB"/>
                </a:solidFill>
                <a:latin typeface="Abadi"/>
              </a:rPr>
              <a:t>2</a:t>
            </a:fld>
            <a:endParaRPr lang="en-US" sz="1600" b="0" strike="noStrike" spc="-1">
              <a:latin typeface="Times New Roman"/>
            </a:endParaRPr>
          </a:p>
        </p:txBody>
      </p:sp>
      <p:sp>
        <p:nvSpPr>
          <p:cNvPr id="163" name="Content Placeholder 2"/>
          <p:cNvSpPr/>
          <p:nvPr/>
        </p:nvSpPr>
        <p:spPr>
          <a:xfrm>
            <a:off x="958680" y="2113200"/>
            <a:ext cx="5157720" cy="3311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rmAutofit/>
          </a:bodyPr>
          <a:lstStyle/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292929"/>
                </a:solidFill>
                <a:latin typeface="Verdana"/>
                <a:ea typeface="DejaVu Sans"/>
              </a:rPr>
              <a:t>Executive Summary</a:t>
            </a:r>
            <a:endParaRPr lang="en-US" sz="2200" b="0" strike="noStrike" spc="-1">
              <a:latin typeface="Arial"/>
            </a:endParaRPr>
          </a:p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292929"/>
                </a:solidFill>
                <a:latin typeface="Verdana"/>
                <a:ea typeface="DejaVu Sans"/>
              </a:rPr>
              <a:t>Introduction</a:t>
            </a:r>
            <a:endParaRPr lang="en-US" sz="2200" b="0" strike="noStrike" spc="-1">
              <a:latin typeface="Arial"/>
            </a:endParaRPr>
          </a:p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292929"/>
                </a:solidFill>
                <a:latin typeface="Verdana"/>
                <a:ea typeface="DejaVu Sans"/>
              </a:rPr>
              <a:t>Methodology</a:t>
            </a:r>
            <a:endParaRPr lang="en-US" sz="2200" b="0" strike="noStrike" spc="-1">
              <a:latin typeface="Arial"/>
            </a:endParaRPr>
          </a:p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292929"/>
                </a:solidFill>
                <a:latin typeface="Verdana"/>
                <a:ea typeface="DejaVu Sans"/>
              </a:rPr>
              <a:t>Results</a:t>
            </a:r>
            <a:endParaRPr lang="en-US" sz="2200" b="0" strike="noStrike" spc="-1">
              <a:latin typeface="Arial"/>
            </a:endParaRPr>
          </a:p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292929"/>
                </a:solidFill>
                <a:latin typeface="Verdana"/>
                <a:ea typeface="DejaVu Sans"/>
              </a:rPr>
              <a:t>Conclusions</a:t>
            </a:r>
            <a:endParaRPr lang="en-US" sz="2200" b="0" strike="noStrike" spc="-1">
              <a:latin typeface="Arial"/>
            </a:endParaRPr>
          </a:p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292929"/>
                </a:solidFill>
                <a:latin typeface="Verdana"/>
                <a:ea typeface="DejaVu Sans"/>
              </a:rPr>
              <a:t>Appendix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164" name="Title 1"/>
          <p:cNvSpPr/>
          <p:nvPr/>
        </p:nvSpPr>
        <p:spPr>
          <a:xfrm>
            <a:off x="770040" y="538560"/>
            <a:ext cx="10506240" cy="539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 fontScale="89500" lnSpcReduction="10000"/>
          </a:bodyPr>
          <a:lstStyle/>
          <a:p>
            <a:pPr>
              <a:lnSpc>
                <a:spcPct val="90000"/>
              </a:lnSpc>
              <a:buNone/>
            </a:pPr>
            <a:r>
              <a:rPr lang="en-US" sz="4000" b="0" strike="noStrike" spc="-1">
                <a:solidFill>
                  <a:srgbClr val="0B49CB"/>
                </a:solidFill>
                <a:latin typeface="Verdana"/>
                <a:ea typeface="IBM Plex Mono SemiBold"/>
              </a:rPr>
              <a:t>Outline</a:t>
            </a:r>
            <a:endParaRPr lang="en-US" sz="40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PlaceHolder 1"/>
          <p:cNvSpPr>
            <a:spLocks noGrp="1"/>
          </p:cNvSpPr>
          <p:nvPr>
            <p:ph type="sldNum"/>
          </p:nvPr>
        </p:nvSpPr>
        <p:spPr>
          <a:xfrm>
            <a:off x="8714880" y="6025680"/>
            <a:ext cx="2733840" cy="3924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  <a:buNone/>
            </a:pPr>
            <a:fld id="{263D07D2-8655-4E62-99BD-CA490D2E0B5F}" type="slidenum">
              <a:rPr lang="en-US" sz="1600" b="0" strike="noStrike" spc="-1">
                <a:solidFill>
                  <a:srgbClr val="1C7DDB"/>
                </a:solidFill>
                <a:latin typeface="Abadi"/>
              </a:rPr>
              <a:t>20</a:t>
            </a:fld>
            <a:endParaRPr lang="en-US" sz="1600" b="0" strike="noStrike" spc="-1">
              <a:latin typeface="Times New Roman"/>
            </a:endParaRPr>
          </a:p>
        </p:txBody>
      </p:sp>
      <p:sp>
        <p:nvSpPr>
          <p:cNvPr id="334" name="Title 1"/>
          <p:cNvSpPr/>
          <p:nvPr/>
        </p:nvSpPr>
        <p:spPr>
          <a:xfrm>
            <a:off x="770040" y="538560"/>
            <a:ext cx="10506240" cy="539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 fontScale="82000" lnSpcReduction="10000"/>
          </a:bodyPr>
          <a:lstStyle/>
          <a:p>
            <a:pPr>
              <a:lnSpc>
                <a:spcPct val="90000"/>
              </a:lnSpc>
              <a:buNone/>
            </a:pPr>
            <a:r>
              <a:rPr lang="en-US" sz="4000" b="0" strike="noStrike" spc="-1">
                <a:solidFill>
                  <a:srgbClr val="0B49CB"/>
                </a:solidFill>
                <a:latin typeface="Abadi"/>
                <a:ea typeface="IBM Plex Mono SemiBold"/>
              </a:rPr>
              <a:t>Launch Site v. Flight Number</a:t>
            </a:r>
            <a:endParaRPr lang="en-US" sz="4000" b="0" strike="noStrike" spc="-1">
              <a:latin typeface="Arial"/>
            </a:endParaRPr>
          </a:p>
        </p:txBody>
      </p:sp>
      <p:pic>
        <p:nvPicPr>
          <p:cNvPr id="335" name="Picture 334"/>
          <p:cNvPicPr/>
          <p:nvPr/>
        </p:nvPicPr>
        <p:blipFill>
          <a:blip r:embed="rId3"/>
          <a:stretch/>
        </p:blipFill>
        <p:spPr>
          <a:xfrm>
            <a:off x="1965600" y="1412280"/>
            <a:ext cx="8226000" cy="2620800"/>
          </a:xfrm>
          <a:prstGeom prst="rect">
            <a:avLst/>
          </a:prstGeom>
          <a:ln w="0">
            <a:noFill/>
          </a:ln>
        </p:spPr>
      </p:pic>
      <p:sp>
        <p:nvSpPr>
          <p:cNvPr id="336" name="Rectangle 335"/>
          <p:cNvSpPr/>
          <p:nvPr/>
        </p:nvSpPr>
        <p:spPr>
          <a:xfrm>
            <a:off x="1828800" y="4114800"/>
            <a:ext cx="8868600" cy="2316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Microsoft YaHei"/>
              </a:rPr>
              <a:t>The chart displays valuable info about:</a:t>
            </a:r>
            <a:endParaRPr lang="en-US" sz="1600" b="0" strike="noStrike" spc="-1">
              <a:latin typeface="Arial"/>
            </a:endParaRPr>
          </a:p>
          <a:p>
            <a:pPr marL="648000" lvl="2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Microsoft YaHei"/>
              </a:rPr>
              <a:t>Chronology: flight numbers</a:t>
            </a:r>
            <a:endParaRPr lang="en-US" sz="1600" b="0" strike="noStrike" spc="-1">
              <a:latin typeface="Arial"/>
            </a:endParaRPr>
          </a:p>
          <a:p>
            <a:pPr marL="648000" lvl="2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Microsoft YaHei"/>
              </a:rPr>
              <a:t>Number of flights per launch site</a:t>
            </a:r>
            <a:endParaRPr lang="en-US" sz="1600" b="0" strike="noStrike" spc="-1">
              <a:latin typeface="Arial"/>
            </a:endParaRPr>
          </a:p>
          <a:p>
            <a:pPr marL="648000" lvl="2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Microsoft YaHei"/>
              </a:rPr>
              <a:t>Success/Failure per launch site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600" b="0" strike="noStrike" spc="-1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Microsoft YaHei"/>
              </a:rPr>
              <a:t>Cape Canaveral  </a:t>
            </a: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Segoe UI"/>
              </a:rPr>
              <a:t>CCAFS-SLC 40 is the most used launch site.</a:t>
            </a:r>
            <a:endParaRPr lang="en-US" sz="1600" b="0" strike="noStrike" spc="-1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Segoe UI"/>
              </a:rPr>
              <a:t>CCAFS-SLC 40  concentrates most of failures , particularly </a:t>
            </a:r>
            <a:r>
              <a:rPr lang="en-US" sz="1600" b="1" strike="noStrike" spc="-1">
                <a:solidFill>
                  <a:srgbClr val="000000"/>
                </a:solidFill>
                <a:latin typeface="Calibri"/>
                <a:ea typeface="Segoe UI"/>
              </a:rPr>
              <a:t>in the early stage of Falcon9 project</a:t>
            </a: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Segoe UI"/>
              </a:rPr>
              <a:t>.</a:t>
            </a:r>
            <a:endParaRPr lang="en-US" sz="1600" b="0" strike="noStrike" spc="-1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Segoe UI"/>
              </a:rPr>
              <a:t>Given CCAFS-SLC 40 southern location, most “risky” GTO and GEO launches may take place there. </a:t>
            </a:r>
            <a:endParaRPr lang="en-US" sz="1600" b="0" strike="noStrike" spc="-1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Segoe UI"/>
              </a:rPr>
              <a:t>Additional info needed: orbit, payload mass </a:t>
            </a:r>
            <a:endParaRPr lang="en-US" sz="16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PlaceHolder 1"/>
          <p:cNvSpPr>
            <a:spLocks noGrp="1"/>
          </p:cNvSpPr>
          <p:nvPr>
            <p:ph type="sldNum"/>
          </p:nvPr>
        </p:nvSpPr>
        <p:spPr>
          <a:xfrm>
            <a:off x="8714880" y="6025680"/>
            <a:ext cx="2733840" cy="3924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  <a:buNone/>
            </a:pPr>
            <a:fld id="{B064E8AC-C619-4792-81C9-DE0E78712E09}" type="slidenum">
              <a:rPr lang="en-US" sz="1600" b="0" strike="noStrike" spc="-1">
                <a:solidFill>
                  <a:srgbClr val="1C7DDB"/>
                </a:solidFill>
                <a:latin typeface="Abadi"/>
              </a:rPr>
              <a:t>21</a:t>
            </a:fld>
            <a:endParaRPr lang="en-US" sz="1600" b="0" strike="noStrike" spc="-1">
              <a:latin typeface="Times New Roman"/>
            </a:endParaRPr>
          </a:p>
        </p:txBody>
      </p:sp>
      <p:sp>
        <p:nvSpPr>
          <p:cNvPr id="338" name="Title 1"/>
          <p:cNvSpPr/>
          <p:nvPr/>
        </p:nvSpPr>
        <p:spPr>
          <a:xfrm>
            <a:off x="770040" y="538560"/>
            <a:ext cx="10506240" cy="539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 fontScale="82000" lnSpcReduction="10000"/>
          </a:bodyPr>
          <a:lstStyle/>
          <a:p>
            <a:pPr>
              <a:lnSpc>
                <a:spcPct val="90000"/>
              </a:lnSpc>
              <a:buNone/>
            </a:pPr>
            <a:r>
              <a:rPr lang="en-US" sz="4000" b="0" strike="noStrike" spc="-1">
                <a:solidFill>
                  <a:srgbClr val="0B49CB"/>
                </a:solidFill>
                <a:latin typeface="Abadi"/>
                <a:ea typeface="IBM Plex Mono SemiBold"/>
              </a:rPr>
              <a:t>Launch Site v. Payload </a:t>
            </a:r>
            <a:endParaRPr lang="en-US" sz="4000" b="0" strike="noStrike" spc="-1">
              <a:latin typeface="Arial"/>
            </a:endParaRPr>
          </a:p>
        </p:txBody>
      </p:sp>
      <p:pic>
        <p:nvPicPr>
          <p:cNvPr id="339" name="Picture 338"/>
          <p:cNvPicPr/>
          <p:nvPr/>
        </p:nvPicPr>
        <p:blipFill>
          <a:blip r:embed="rId3"/>
          <a:stretch/>
        </p:blipFill>
        <p:spPr>
          <a:xfrm>
            <a:off x="2057400" y="1371600"/>
            <a:ext cx="8226000" cy="2620800"/>
          </a:xfrm>
          <a:prstGeom prst="rect">
            <a:avLst/>
          </a:prstGeom>
          <a:ln w="0">
            <a:noFill/>
          </a:ln>
        </p:spPr>
      </p:pic>
      <p:sp>
        <p:nvSpPr>
          <p:cNvPr id="340" name="Rectangle 339"/>
          <p:cNvSpPr/>
          <p:nvPr/>
        </p:nvSpPr>
        <p:spPr>
          <a:xfrm>
            <a:off x="1645920" y="4031640"/>
            <a:ext cx="8868600" cy="1910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Microsoft YaHei"/>
              </a:rPr>
              <a:t>The chart brings additional info:</a:t>
            </a:r>
            <a:endParaRPr lang="en-US" sz="1600" b="0" strike="noStrike" spc="-1">
              <a:latin typeface="Arial"/>
            </a:endParaRPr>
          </a:p>
          <a:p>
            <a:pPr marL="648000" lvl="2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Microsoft YaHei"/>
              </a:rPr>
              <a:t>Payload mass per launch site</a:t>
            </a:r>
            <a:endParaRPr lang="en-US" sz="1600" b="0" strike="noStrike" spc="-1">
              <a:latin typeface="Arial"/>
            </a:endParaRPr>
          </a:p>
          <a:p>
            <a:pPr marL="648000" lvl="2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Microsoft YaHei"/>
              </a:rPr>
              <a:t>Success/Failure per payload mass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600" b="0" strike="noStrike" spc="-1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Microsoft YaHei"/>
              </a:rPr>
              <a:t>Given Falcon9 specifications, heavy payloads &gt; 10000 kg are sent to low/medium orbits LEO/MEO only.</a:t>
            </a:r>
            <a:endParaRPr lang="en-US" sz="1600" b="0" strike="noStrike" spc="-1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Microsoft YaHei"/>
              </a:rPr>
              <a:t>It looks like the percentage of failures is lower for heavy payload. Which would indicate that low orbits are less risky to the success of the mission (recovery of booster). </a:t>
            </a:r>
            <a:endParaRPr lang="en-US" sz="1600" b="0" strike="noStrike" spc="-1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Microsoft YaHei"/>
              </a:rPr>
              <a:t>Light payloads are not necessarily all sent to GTO/GEO.</a:t>
            </a:r>
            <a:endParaRPr lang="en-US" sz="1600" b="0" strike="noStrike" spc="-1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Microsoft YaHei"/>
              </a:rPr>
              <a:t>More information is needed for extracting some correlation: success rate v. payload/orbit  </a:t>
            </a:r>
            <a:endParaRPr lang="en-US" sz="16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PlaceHolder 1"/>
          <p:cNvSpPr>
            <a:spLocks noGrp="1"/>
          </p:cNvSpPr>
          <p:nvPr>
            <p:ph type="sldNum"/>
          </p:nvPr>
        </p:nvSpPr>
        <p:spPr>
          <a:xfrm>
            <a:off x="8714880" y="6025680"/>
            <a:ext cx="2733840" cy="3924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  <a:buNone/>
            </a:pPr>
            <a:fld id="{1E52D6D3-AF11-4656-A5D6-7F3A869E33F1}" type="slidenum">
              <a:rPr lang="en-US" sz="1600" b="0" strike="noStrike" spc="-1">
                <a:solidFill>
                  <a:srgbClr val="1C7DDB"/>
                </a:solidFill>
                <a:latin typeface="Abadi"/>
              </a:rPr>
              <a:t>22</a:t>
            </a:fld>
            <a:endParaRPr lang="en-US" sz="1600" b="0" strike="noStrike" spc="-1">
              <a:latin typeface="Times New Roman"/>
            </a:endParaRPr>
          </a:p>
        </p:txBody>
      </p:sp>
      <p:sp>
        <p:nvSpPr>
          <p:cNvPr id="342" name="Title 1"/>
          <p:cNvSpPr/>
          <p:nvPr/>
        </p:nvSpPr>
        <p:spPr>
          <a:xfrm>
            <a:off x="770040" y="538560"/>
            <a:ext cx="10506240" cy="539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 fontScale="82000" lnSpcReduction="10000"/>
          </a:bodyPr>
          <a:lstStyle/>
          <a:p>
            <a:pPr>
              <a:lnSpc>
                <a:spcPct val="90000"/>
              </a:lnSpc>
              <a:buNone/>
            </a:pPr>
            <a:r>
              <a:rPr lang="en-US" sz="4000" b="0" strike="noStrike" spc="-1">
                <a:solidFill>
                  <a:srgbClr val="0B49CB"/>
                </a:solidFill>
                <a:latin typeface="Abadi"/>
                <a:ea typeface="IBM Plex Mono SemiBold"/>
              </a:rPr>
              <a:t>Orbit Type v. Flight Number </a:t>
            </a:r>
            <a:endParaRPr lang="en-US" sz="4000" b="0" strike="noStrike" spc="-1">
              <a:latin typeface="Arial"/>
            </a:endParaRPr>
          </a:p>
        </p:txBody>
      </p:sp>
      <p:pic>
        <p:nvPicPr>
          <p:cNvPr id="343" name="Picture 342"/>
          <p:cNvPicPr/>
          <p:nvPr/>
        </p:nvPicPr>
        <p:blipFill>
          <a:blip r:embed="rId3"/>
          <a:stretch/>
        </p:blipFill>
        <p:spPr>
          <a:xfrm>
            <a:off x="2057400" y="1426320"/>
            <a:ext cx="8226000" cy="2684880"/>
          </a:xfrm>
          <a:prstGeom prst="rect">
            <a:avLst/>
          </a:prstGeom>
          <a:ln w="0">
            <a:noFill/>
          </a:ln>
        </p:spPr>
      </p:pic>
      <p:sp>
        <p:nvSpPr>
          <p:cNvPr id="344" name="Rectangle 343"/>
          <p:cNvSpPr/>
          <p:nvPr/>
        </p:nvSpPr>
        <p:spPr>
          <a:xfrm>
            <a:off x="1622160" y="4164120"/>
            <a:ext cx="9369000" cy="2113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Microsoft YaHei"/>
              </a:rPr>
              <a:t>The chart brings additional info:</a:t>
            </a:r>
            <a:endParaRPr lang="en-US" sz="1600" b="0" strike="noStrike" spc="-1">
              <a:latin typeface="Arial"/>
            </a:endParaRPr>
          </a:p>
          <a:p>
            <a:pPr marL="648000" lvl="2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Microsoft YaHei"/>
              </a:rPr>
              <a:t>Number of flights per Orbit. </a:t>
            </a:r>
            <a:endParaRPr lang="en-US" sz="1600" b="0" strike="noStrike" spc="-1">
              <a:latin typeface="Arial"/>
            </a:endParaRPr>
          </a:p>
          <a:p>
            <a:pPr marL="648000" lvl="2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Microsoft YaHei"/>
              </a:rPr>
              <a:t>Success rate per orbit</a:t>
            </a:r>
            <a:endParaRPr lang="en-US" sz="1600" b="0" strike="noStrike" spc="-1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Microsoft YaHei"/>
              </a:rPr>
              <a:t>The number of flights for: GEO, SO, HEO, ESL-1, MEO is not significant for concluding about success rate. </a:t>
            </a:r>
            <a:endParaRPr lang="en-US" sz="1600" b="0" strike="noStrike" spc="-1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Microsoft YaHei"/>
              </a:rPr>
              <a:t>PO, SSO, ISS, VLEO are low orbits </a:t>
            </a:r>
            <a:endParaRPr lang="en-US" sz="1600" b="0" strike="noStrike" spc="-1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Microsoft YaHei"/>
              </a:rPr>
              <a:t>GTO is a transfer orbit to GEO. 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Microsoft YaHei"/>
              </a:rPr>
              <a:t>It looks like GTO are higher risk missions, low orbits are lower risk.  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Microsoft YaHei"/>
              </a:rPr>
              <a:t>We confirm with the following histogram.</a:t>
            </a:r>
            <a:endParaRPr lang="en-US" sz="16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PlaceHolder 1"/>
          <p:cNvSpPr>
            <a:spLocks noGrp="1"/>
          </p:cNvSpPr>
          <p:nvPr>
            <p:ph type="sldNum"/>
          </p:nvPr>
        </p:nvSpPr>
        <p:spPr>
          <a:xfrm>
            <a:off x="8714880" y="6025680"/>
            <a:ext cx="2733840" cy="3924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  <a:buNone/>
            </a:pPr>
            <a:fld id="{47DFAFA6-9BA7-4EA7-A399-860DA3575F41}" type="slidenum">
              <a:rPr lang="en-US" sz="1600" b="0" strike="noStrike" spc="-1">
                <a:solidFill>
                  <a:srgbClr val="1C7DDB"/>
                </a:solidFill>
                <a:latin typeface="Abadi"/>
              </a:rPr>
              <a:t>23</a:t>
            </a:fld>
            <a:endParaRPr lang="en-US" sz="1600" b="0" strike="noStrike" spc="-1">
              <a:latin typeface="Times New Roman"/>
            </a:endParaRPr>
          </a:p>
        </p:txBody>
      </p:sp>
      <p:sp>
        <p:nvSpPr>
          <p:cNvPr id="346" name="Title 1"/>
          <p:cNvSpPr/>
          <p:nvPr/>
        </p:nvSpPr>
        <p:spPr>
          <a:xfrm>
            <a:off x="770040" y="538560"/>
            <a:ext cx="10506240" cy="539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 fontScale="82000" lnSpcReduction="10000"/>
          </a:bodyPr>
          <a:lstStyle/>
          <a:p>
            <a:pPr>
              <a:lnSpc>
                <a:spcPct val="90000"/>
              </a:lnSpc>
              <a:buNone/>
            </a:pPr>
            <a:r>
              <a:rPr lang="en-US" sz="4000" b="0" strike="noStrike" spc="-1">
                <a:solidFill>
                  <a:srgbClr val="0B49CB"/>
                </a:solidFill>
                <a:latin typeface="Abadi"/>
                <a:ea typeface="IBM Plex Mono SemiBold"/>
              </a:rPr>
              <a:t>Success Rate vs. Orbit Type</a:t>
            </a:r>
            <a:endParaRPr lang="en-US" sz="4000" b="0" strike="noStrike" spc="-1">
              <a:latin typeface="Arial"/>
            </a:endParaRPr>
          </a:p>
        </p:txBody>
      </p:sp>
      <p:pic>
        <p:nvPicPr>
          <p:cNvPr id="347" name="Picture 346"/>
          <p:cNvPicPr/>
          <p:nvPr/>
        </p:nvPicPr>
        <p:blipFill>
          <a:blip r:embed="rId3"/>
          <a:stretch/>
        </p:blipFill>
        <p:spPr>
          <a:xfrm>
            <a:off x="6647040" y="2057400"/>
            <a:ext cx="4643640" cy="2650320"/>
          </a:xfrm>
          <a:prstGeom prst="rect">
            <a:avLst/>
          </a:prstGeom>
          <a:ln w="0">
            <a:noFill/>
          </a:ln>
        </p:spPr>
      </p:pic>
      <p:sp>
        <p:nvSpPr>
          <p:cNvPr id="348" name="Rectangle 347"/>
          <p:cNvSpPr/>
          <p:nvPr/>
        </p:nvSpPr>
        <p:spPr>
          <a:xfrm>
            <a:off x="750600" y="1401840"/>
            <a:ext cx="6098400" cy="3387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600" b="1" strike="noStrike" spc="-1">
                <a:solidFill>
                  <a:srgbClr val="000000"/>
                </a:solidFill>
                <a:latin typeface="Calibri"/>
                <a:ea typeface="DejaVu Sans"/>
              </a:rPr>
              <a:t>Remarks:</a:t>
            </a: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DejaVu Sans"/>
              </a:rPr>
              <a:t>   </a:t>
            </a:r>
            <a:endParaRPr lang="en-US" sz="1600" b="0" strike="noStrike" spc="-1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DejaVu Sans"/>
              </a:rPr>
              <a:t>GTO is a transfer orbit to GEO.  Low thrust engines of the payload (satellite)  complete the orbiting phase.  </a:t>
            </a:r>
            <a:endParaRPr lang="en-US" sz="1600" b="0" strike="noStrike" spc="-1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DejaVu Sans"/>
              </a:rPr>
              <a:t>We ignore results: GEO, SO, HEO, ESL-1, MEO. The number of flights is not significant. 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1" strike="noStrike" spc="-1">
                <a:solidFill>
                  <a:srgbClr val="000000"/>
                </a:solidFill>
                <a:latin typeface="Calibri"/>
                <a:ea typeface="DejaVu Sans"/>
              </a:rPr>
              <a:t>GTO sees the lowest success rate as suggested in previous slide. 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1" strike="noStrike" spc="-1">
                <a:solidFill>
                  <a:srgbClr val="000000"/>
                </a:solidFill>
                <a:latin typeface="Calibri"/>
                <a:ea typeface="DejaVu Sans"/>
              </a:rPr>
              <a:t>SSO </a:t>
            </a: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DejaVu Sans"/>
              </a:rPr>
              <a:t>(polar low orbit)</a:t>
            </a:r>
            <a:r>
              <a:rPr lang="en-US" sz="1600" b="1" strike="noStrike" spc="-1">
                <a:solidFill>
                  <a:srgbClr val="000000"/>
                </a:solidFill>
                <a:latin typeface="Calibri"/>
                <a:ea typeface="DejaVu Sans"/>
              </a:rPr>
              <a:t> the highest one. 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1" strike="noStrike" spc="-1">
                <a:solidFill>
                  <a:srgbClr val="000000"/>
                </a:solidFill>
                <a:latin typeface="Calibri"/>
                <a:ea typeface="DejaVu Sans"/>
              </a:rPr>
              <a:t>Success rate may strongly depend on both:</a:t>
            </a:r>
            <a:endParaRPr lang="en-US" sz="1600" b="0" strike="noStrike" spc="-1">
              <a:latin typeface="Arial"/>
            </a:endParaRPr>
          </a:p>
          <a:p>
            <a:pPr marL="432000" lvl="1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DejaVu Sans"/>
              </a:rPr>
              <a:t>payload mass </a:t>
            </a:r>
            <a:endParaRPr lang="en-US" sz="1600" b="0" strike="noStrike" spc="-1">
              <a:latin typeface="Arial"/>
            </a:endParaRPr>
          </a:p>
          <a:p>
            <a:pPr marL="432000" lvl="1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DejaVu Sans"/>
              </a:rPr>
              <a:t>orbit.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1" strike="noStrike" spc="-1">
                <a:solidFill>
                  <a:srgbClr val="C9211E"/>
                </a:solidFill>
                <a:latin typeface="Calibri"/>
                <a:ea typeface="DejaVu Sans"/>
              </a:rPr>
              <a:t>meaning the amount of energy deployed at lift-off</a:t>
            </a:r>
            <a:r>
              <a:rPr lang="en-US" sz="1600" b="0" strike="noStrike" spc="-1">
                <a:solidFill>
                  <a:srgbClr val="C9211E"/>
                </a:solidFill>
                <a:latin typeface="Calibri"/>
                <a:ea typeface="DejaVu Sans"/>
              </a:rPr>
              <a:t>,</a:t>
            </a: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DejaVu Sans"/>
              </a:rPr>
              <a:t> that may induce </a:t>
            </a:r>
            <a:r>
              <a:rPr lang="en-US" sz="1600" b="1" i="1" strike="noStrike" spc="-1">
                <a:solidFill>
                  <a:srgbClr val="000000"/>
                </a:solidFill>
                <a:latin typeface="Calibri"/>
                <a:ea typeface="DejaVu Sans"/>
              </a:rPr>
              <a:t>strong noise/vibrations that are known to damage satellites*</a:t>
            </a: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DejaVu Sans"/>
              </a:rPr>
              <a:t>. 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DejaVu Sans"/>
              </a:rPr>
              <a:t>Vibrations could damage some of the booster electronics, inertial guidance systems... and cause booster recovery/landing failure.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DejaVu Sans"/>
              </a:rPr>
              <a:t>We also need additional info about payload mass/orbit. Fortunately it is available. 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Calibri"/>
                <a:ea typeface="DejaVu Sans"/>
              </a:rPr>
              <a:t>* </a:t>
            </a:r>
            <a:r>
              <a:rPr lang="en-US" sz="1400" b="0" u="sng" strike="noStrike" spc="-1">
                <a:solidFill>
                  <a:srgbClr val="0000FF"/>
                </a:solidFill>
                <a:uFillTx/>
                <a:latin typeface="Calibri"/>
                <a:ea typeface="DejaVu Sans"/>
                <a:hlinkClick r:id="rId4"/>
              </a:rPr>
              <a:t>https://adsabs.harvard.edu/full/1996ESASP.386..237F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   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PlaceHolder 1"/>
          <p:cNvSpPr>
            <a:spLocks noGrp="1"/>
          </p:cNvSpPr>
          <p:nvPr>
            <p:ph type="sldNum"/>
          </p:nvPr>
        </p:nvSpPr>
        <p:spPr>
          <a:xfrm>
            <a:off x="8714880" y="6025680"/>
            <a:ext cx="2733840" cy="3924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  <a:buNone/>
            </a:pPr>
            <a:fld id="{20F1EEA4-A74F-43BC-B882-75A5D0B8DF74}" type="slidenum">
              <a:rPr lang="en-US" sz="1600" b="0" strike="noStrike" spc="-1">
                <a:solidFill>
                  <a:srgbClr val="1C7DDB"/>
                </a:solidFill>
                <a:latin typeface="Abadi"/>
              </a:rPr>
              <a:t>24</a:t>
            </a:fld>
            <a:endParaRPr lang="en-US" sz="1600" b="0" strike="noStrike" spc="-1">
              <a:latin typeface="Times New Roman"/>
            </a:endParaRPr>
          </a:p>
        </p:txBody>
      </p:sp>
      <p:sp>
        <p:nvSpPr>
          <p:cNvPr id="350" name="Title 1"/>
          <p:cNvSpPr/>
          <p:nvPr/>
        </p:nvSpPr>
        <p:spPr>
          <a:xfrm>
            <a:off x="770040" y="538560"/>
            <a:ext cx="10506240" cy="539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 fontScale="82000" lnSpcReduction="10000"/>
          </a:bodyPr>
          <a:lstStyle/>
          <a:p>
            <a:pPr>
              <a:lnSpc>
                <a:spcPct val="90000"/>
              </a:lnSpc>
              <a:buNone/>
            </a:pPr>
            <a:r>
              <a:rPr lang="en-US" sz="4000" b="0" strike="noStrike" spc="-1">
                <a:solidFill>
                  <a:srgbClr val="0B49CB"/>
                </a:solidFill>
                <a:latin typeface="Abadi"/>
                <a:ea typeface="IBM Plex Mono SemiBold"/>
              </a:rPr>
              <a:t>Orbit Type v. Payload</a:t>
            </a:r>
            <a:endParaRPr lang="en-US" sz="4000" b="0" strike="noStrike" spc="-1">
              <a:latin typeface="Arial"/>
            </a:endParaRPr>
          </a:p>
        </p:txBody>
      </p:sp>
      <p:pic>
        <p:nvPicPr>
          <p:cNvPr id="351" name="Picture 350"/>
          <p:cNvPicPr/>
          <p:nvPr/>
        </p:nvPicPr>
        <p:blipFill>
          <a:blip r:embed="rId3"/>
          <a:stretch/>
        </p:blipFill>
        <p:spPr>
          <a:xfrm>
            <a:off x="2286000" y="1498680"/>
            <a:ext cx="8226000" cy="2556720"/>
          </a:xfrm>
          <a:prstGeom prst="rect">
            <a:avLst/>
          </a:prstGeom>
          <a:ln w="0">
            <a:noFill/>
          </a:ln>
        </p:spPr>
      </p:pic>
      <p:sp>
        <p:nvSpPr>
          <p:cNvPr id="352" name="Rectangle 351"/>
          <p:cNvSpPr/>
          <p:nvPr/>
        </p:nvSpPr>
        <p:spPr>
          <a:xfrm>
            <a:off x="1371600" y="4269960"/>
            <a:ext cx="10054800" cy="2113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Microsoft YaHei"/>
              </a:rPr>
              <a:t>The chart brings final info about “Orbit v. Payload”.  It describes the </a:t>
            </a: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DejaVu Sans"/>
              </a:rPr>
              <a:t>distribution “success rate v. (payload, orbit)”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Microsoft YaHei"/>
              </a:rPr>
              <a:t>Main trends: </a:t>
            </a:r>
            <a:endParaRPr lang="en-US" sz="1600" b="0" strike="noStrike" spc="-1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Microsoft YaHei"/>
              </a:rPr>
              <a:t>Maximum success rate with: low orbit except (ISS) and low payload mass</a:t>
            </a:r>
            <a:endParaRPr lang="en-US" sz="1600" b="0" strike="noStrike" spc="-1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Microsoft YaHei"/>
              </a:rPr>
              <a:t>ISS:  based on “</a:t>
            </a:r>
            <a:r>
              <a:rPr lang="en-US" sz="1600" b="0" strike="noStrike" spc="-1">
                <a:solidFill>
                  <a:srgbClr val="0B49CB"/>
                </a:solidFill>
                <a:latin typeface="Calibri"/>
                <a:ea typeface="IBM Plex Mono SemiBold"/>
              </a:rPr>
              <a:t>Orbit Type v. Flight Number” </a:t>
            </a: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IBM Plex Mono SemiBold"/>
              </a:rPr>
              <a:t>5/8 failures occurred in the early stage of Falcon 9 project. When Falcon 9 reliability was low.  </a:t>
            </a:r>
            <a:endParaRPr lang="en-US" sz="1600" b="0" strike="noStrike" spc="-1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IBM Plex Mono SemiBold"/>
              </a:rPr>
              <a:t>Between 2000 and 7500 kg, success rate seems to be evenly distributed for GTO.</a:t>
            </a:r>
            <a:endParaRPr lang="en-US" sz="1600" b="0" strike="noStrike" spc="-1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IBM Plex Mono SemiBold"/>
              </a:rPr>
              <a:t>Independently of payload mass, GTO is a risky “orbit” affecting missions success rate.  Falcon 9 reliability improves over time, but there are still recent failed booster recovery after GTO launches.   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6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PlaceHolder 1"/>
          <p:cNvSpPr>
            <a:spLocks noGrp="1"/>
          </p:cNvSpPr>
          <p:nvPr>
            <p:ph type="sldNum"/>
          </p:nvPr>
        </p:nvSpPr>
        <p:spPr>
          <a:xfrm>
            <a:off x="8714880" y="6025680"/>
            <a:ext cx="2733840" cy="3924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  <a:buNone/>
            </a:pPr>
            <a:fld id="{08A7BE11-0B1F-49D3-A06A-EAA34B4AFE6E}" type="slidenum">
              <a:rPr lang="en-US" sz="1600" b="0" strike="noStrike" spc="-1">
                <a:solidFill>
                  <a:srgbClr val="1C7DDB"/>
                </a:solidFill>
                <a:latin typeface="Abadi"/>
              </a:rPr>
              <a:t>25</a:t>
            </a:fld>
            <a:endParaRPr lang="en-US" sz="1600" b="0" strike="noStrike" spc="-1">
              <a:latin typeface="Times New Roman"/>
            </a:endParaRPr>
          </a:p>
        </p:txBody>
      </p:sp>
      <p:sp>
        <p:nvSpPr>
          <p:cNvPr id="354" name="PlaceHolder 2"/>
          <p:cNvSpPr>
            <a:spLocks noGrp="1"/>
          </p:cNvSpPr>
          <p:nvPr>
            <p:ph/>
          </p:nvPr>
        </p:nvSpPr>
        <p:spPr>
          <a:xfrm>
            <a:off x="777240" y="1371600"/>
            <a:ext cx="9736200" cy="43419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600" b="0" strike="noStrike" spc="-1">
                <a:solidFill>
                  <a:srgbClr val="292929"/>
                </a:solidFill>
                <a:latin typeface="Calibri"/>
              </a:rPr>
              <a:t>Total number of successful and failure mission outcomes (from SQL queries). 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600" b="0" strike="noStrike" spc="-1">
                <a:solidFill>
                  <a:srgbClr val="292929"/>
                </a:solidFill>
                <a:latin typeface="Calibri"/>
              </a:rPr>
              <a:t>Here success is defined based on properly launching/orbiting payload. Success rate is very high:  ~99% like Ariane-5. 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600" b="0" strike="noStrike" spc="-1">
                <a:solidFill>
                  <a:srgbClr val="292929"/>
                </a:solidFill>
                <a:latin typeface="Calibri"/>
              </a:rPr>
              <a:t>Nevertheless, Falcon9 maintains a competitive advantage in terms of cost per kg compared with classic launchers like Ariane-5, </a:t>
            </a:r>
            <a:r>
              <a:rPr lang="en-US" sz="1600" b="1" strike="noStrike" spc="-1">
                <a:solidFill>
                  <a:srgbClr val="292929"/>
                </a:solidFill>
                <a:latin typeface="Calibri"/>
              </a:rPr>
              <a:t>only if the reusable booster is recovered. 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600" b="0" strike="noStrike" spc="-1">
                <a:solidFill>
                  <a:srgbClr val="292929"/>
                </a:solidFill>
                <a:latin typeface="Calibri"/>
              </a:rPr>
              <a:t>Therefore Falcon9 “success rate” in this report is defined after successful booster recovery (landing).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600" b="0" strike="noStrike" spc="-1">
                <a:solidFill>
                  <a:srgbClr val="292929"/>
                </a:solidFill>
                <a:latin typeface="Calibri"/>
              </a:rPr>
              <a:t> 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endParaRPr lang="en-US" sz="1600" b="0" strike="noStrike" spc="-1">
              <a:latin typeface="Arial"/>
            </a:endParaRPr>
          </a:p>
        </p:txBody>
      </p:sp>
      <p:sp>
        <p:nvSpPr>
          <p:cNvPr id="355" name="Title 1"/>
          <p:cNvSpPr/>
          <p:nvPr/>
        </p:nvSpPr>
        <p:spPr>
          <a:xfrm>
            <a:off x="770040" y="538560"/>
            <a:ext cx="10506240" cy="539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 fontScale="88500" lnSpcReduction="20000"/>
          </a:bodyPr>
          <a:lstStyle/>
          <a:p>
            <a:pPr>
              <a:lnSpc>
                <a:spcPct val="90000"/>
              </a:lnSpc>
              <a:buNone/>
            </a:pPr>
            <a:r>
              <a:rPr lang="en-US" sz="4000" b="0" strike="noStrike" spc="-1">
                <a:solidFill>
                  <a:srgbClr val="0B49CB"/>
                </a:solidFill>
                <a:latin typeface="Abadi"/>
                <a:ea typeface="IBM Plex Mono SemiBold"/>
              </a:rPr>
              <a:t>Total Number of Successful and Failure Mission Outcomes</a:t>
            </a:r>
            <a:endParaRPr lang="en-US" sz="4000" b="0" strike="noStrike" spc="-1">
              <a:latin typeface="Arial"/>
            </a:endParaRPr>
          </a:p>
        </p:txBody>
      </p:sp>
      <p:pic>
        <p:nvPicPr>
          <p:cNvPr id="356" name="Picture 355"/>
          <p:cNvPicPr/>
          <p:nvPr/>
        </p:nvPicPr>
        <p:blipFill>
          <a:blip r:embed="rId3"/>
          <a:stretch/>
        </p:blipFill>
        <p:spPr>
          <a:xfrm>
            <a:off x="1999080" y="3507480"/>
            <a:ext cx="7601040" cy="220608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PlaceHolder 1"/>
          <p:cNvSpPr>
            <a:spLocks noGrp="1"/>
          </p:cNvSpPr>
          <p:nvPr>
            <p:ph type="sldNum"/>
          </p:nvPr>
        </p:nvSpPr>
        <p:spPr>
          <a:xfrm>
            <a:off x="8714880" y="6025680"/>
            <a:ext cx="2733840" cy="3924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  <a:buNone/>
            </a:pPr>
            <a:fld id="{46702AB4-D949-41E6-945D-BAD0329E75DC}" type="slidenum">
              <a:rPr lang="en-US" sz="1600" b="0" strike="noStrike" spc="-1">
                <a:solidFill>
                  <a:srgbClr val="1C7DDB"/>
                </a:solidFill>
                <a:latin typeface="Abadi"/>
              </a:rPr>
              <a:t>26</a:t>
            </a:fld>
            <a:endParaRPr lang="en-US" sz="1600" b="0" strike="noStrike" spc="-1">
              <a:latin typeface="Times New Roman"/>
            </a:endParaRPr>
          </a:p>
        </p:txBody>
      </p:sp>
      <p:sp>
        <p:nvSpPr>
          <p:cNvPr id="358" name="Title 1"/>
          <p:cNvSpPr/>
          <p:nvPr/>
        </p:nvSpPr>
        <p:spPr>
          <a:xfrm>
            <a:off x="770040" y="538560"/>
            <a:ext cx="10506240" cy="539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 fontScale="82000" lnSpcReduction="10000"/>
          </a:bodyPr>
          <a:lstStyle/>
          <a:p>
            <a:pPr>
              <a:lnSpc>
                <a:spcPct val="90000"/>
              </a:lnSpc>
              <a:buNone/>
            </a:pPr>
            <a:r>
              <a:rPr lang="en-US" sz="4000" b="0" strike="noStrike" spc="-1">
                <a:solidFill>
                  <a:srgbClr val="0B49CB"/>
                </a:solidFill>
                <a:latin typeface="Abadi"/>
                <a:ea typeface="IBM Plex Mono SemiBold"/>
              </a:rPr>
              <a:t>Launch Success Yearly Trend</a:t>
            </a:r>
            <a:endParaRPr lang="en-US" sz="4000" b="0" strike="noStrike" spc="-1">
              <a:latin typeface="Arial"/>
            </a:endParaRPr>
          </a:p>
        </p:txBody>
      </p:sp>
      <p:grpSp>
        <p:nvGrpSpPr>
          <p:cNvPr id="359" name="Group 358"/>
          <p:cNvGrpSpPr/>
          <p:nvPr/>
        </p:nvGrpSpPr>
        <p:grpSpPr>
          <a:xfrm>
            <a:off x="2531880" y="1522440"/>
            <a:ext cx="7101360" cy="2282400"/>
            <a:chOff x="2531880" y="1522440"/>
            <a:chExt cx="7101360" cy="2282400"/>
          </a:xfrm>
        </p:grpSpPr>
        <p:pic>
          <p:nvPicPr>
            <p:cNvPr id="360" name="Picture 359"/>
            <p:cNvPicPr/>
            <p:nvPr/>
          </p:nvPicPr>
          <p:blipFill>
            <a:blip r:embed="rId3"/>
            <a:stretch/>
          </p:blipFill>
          <p:spPr>
            <a:xfrm>
              <a:off x="2531880" y="1522440"/>
              <a:ext cx="3297240" cy="22824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361" name="Picture 360"/>
            <p:cNvPicPr/>
            <p:nvPr/>
          </p:nvPicPr>
          <p:blipFill>
            <a:blip r:embed="rId4"/>
            <a:stretch/>
          </p:blipFill>
          <p:spPr>
            <a:xfrm>
              <a:off x="6418080" y="1522440"/>
              <a:ext cx="3215160" cy="228240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362" name="Rectangle 361"/>
          <p:cNvSpPr/>
          <p:nvPr/>
        </p:nvSpPr>
        <p:spPr>
          <a:xfrm>
            <a:off x="914400" y="3912120"/>
            <a:ext cx="9372600" cy="2113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DejaVu Sans"/>
              </a:rPr>
              <a:t>Falcon 9 reliability significantly improves over time .  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DejaVu Sans"/>
              </a:rPr>
              <a:t>Success rate, </a:t>
            </a:r>
            <a:r>
              <a:rPr lang="en-US" sz="1600" b="1" strike="noStrike" spc="-1">
                <a:solidFill>
                  <a:srgbClr val="000000"/>
                </a:solidFill>
                <a:latin typeface="Calibri"/>
                <a:ea typeface="DejaVu Sans"/>
              </a:rPr>
              <a:t>here defined after successful booster recovery for Falcon9,</a:t>
            </a: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DejaVu Sans"/>
              </a:rPr>
              <a:t> depends on:</a:t>
            </a:r>
            <a:endParaRPr lang="en-US" sz="1600" b="0" strike="noStrike" spc="-1">
              <a:latin typeface="Arial"/>
            </a:endParaRPr>
          </a:p>
          <a:p>
            <a:pPr marL="432000" lvl="1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DejaVu Sans"/>
              </a:rPr>
              <a:t>Payload mass</a:t>
            </a:r>
            <a:endParaRPr lang="en-US" sz="1600" b="0" strike="noStrike" spc="-1">
              <a:latin typeface="Arial"/>
            </a:endParaRPr>
          </a:p>
          <a:p>
            <a:pPr marL="432000" lvl="1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DejaVu Sans"/>
              </a:rPr>
              <a:t>Orbit</a:t>
            </a:r>
            <a:endParaRPr lang="en-US" sz="1600" b="0" strike="noStrike" spc="-1">
              <a:latin typeface="Arial"/>
            </a:endParaRPr>
          </a:p>
          <a:p>
            <a:pPr marL="432000" lvl="1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DejaVu Sans"/>
              </a:rPr>
              <a:t>+ other factors we investigate next</a:t>
            </a:r>
            <a:endParaRPr lang="en-US" sz="1600" b="0" strike="noStrike" spc="-1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DejaVu Sans"/>
              </a:rPr>
              <a:t>Independently of payload mass, orbits, </a:t>
            </a:r>
            <a:r>
              <a:rPr lang="en-US" sz="1600" b="1" strike="noStrike" spc="-1">
                <a:solidFill>
                  <a:srgbClr val="000000"/>
                </a:solidFill>
                <a:latin typeface="Calibri"/>
                <a:ea typeface="DejaVu Sans"/>
              </a:rPr>
              <a:t> Ariane 5 has a close to 100% success rate</a:t>
            </a: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DejaVu Sans"/>
              </a:rPr>
              <a:t> for 82 flights since 2003. </a:t>
            </a:r>
            <a:endParaRPr lang="en-US" sz="1600" b="0" strike="noStrike" spc="-1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DejaVu Sans"/>
              </a:rPr>
              <a:t>Falcon9 average booster recovery success rate si 66%. </a:t>
            </a:r>
            <a:endParaRPr lang="en-US" sz="1600" b="0" strike="noStrike" spc="-1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DejaVu Sans"/>
              </a:rPr>
              <a:t>Success rate currently sufficient for SpaceX financial viability.   </a:t>
            </a:r>
            <a:endParaRPr lang="en-US" sz="16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TextBox 6"/>
          <p:cNvSpPr/>
          <p:nvPr/>
        </p:nvSpPr>
        <p:spPr>
          <a:xfrm>
            <a:off x="659880" y="3200400"/>
            <a:ext cx="5275800" cy="1277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400" b="0" strike="noStrike" spc="-1">
                <a:solidFill>
                  <a:srgbClr val="E7E6E6"/>
                </a:solidFill>
                <a:latin typeface="Verdana"/>
                <a:ea typeface="SF Pro"/>
              </a:rPr>
              <a:t>Section 3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3200" b="1" strike="noStrike" spc="-1">
                <a:solidFill>
                  <a:srgbClr val="E7E6E6"/>
                </a:solidFill>
                <a:latin typeface="Verdana"/>
                <a:ea typeface="SF Pro"/>
              </a:rPr>
              <a:t>Launch Sites</a:t>
            </a:r>
            <a:endParaRPr lang="en-US" sz="32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3200" b="1" strike="noStrike" spc="-1">
                <a:solidFill>
                  <a:srgbClr val="FFFFFF"/>
                </a:solidFill>
                <a:latin typeface="Verdana"/>
                <a:ea typeface="SF Pro"/>
              </a:rPr>
              <a:t>Proximities Analysis</a:t>
            </a: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PlaceHolder 1"/>
          <p:cNvSpPr>
            <a:spLocks noGrp="1"/>
          </p:cNvSpPr>
          <p:nvPr>
            <p:ph type="sldNum"/>
          </p:nvPr>
        </p:nvSpPr>
        <p:spPr>
          <a:xfrm>
            <a:off x="8714880" y="6025680"/>
            <a:ext cx="2733840" cy="3924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  <a:buNone/>
            </a:pPr>
            <a:fld id="{C90BA71E-790D-40EF-B39D-8EFA8F29157D}" type="slidenum">
              <a:rPr lang="en-US" sz="1600" b="0" strike="noStrike" spc="-1">
                <a:solidFill>
                  <a:srgbClr val="1C7DDB"/>
                </a:solidFill>
                <a:latin typeface="Abadi"/>
              </a:rPr>
              <a:t>28</a:t>
            </a:fld>
            <a:endParaRPr lang="en-US" sz="1600" b="0" strike="noStrike" spc="-1">
              <a:latin typeface="Times New Roman"/>
            </a:endParaRPr>
          </a:p>
        </p:txBody>
      </p:sp>
      <p:sp>
        <p:nvSpPr>
          <p:cNvPr id="365" name="Title 14"/>
          <p:cNvSpPr/>
          <p:nvPr/>
        </p:nvSpPr>
        <p:spPr>
          <a:xfrm>
            <a:off x="770040" y="538560"/>
            <a:ext cx="10506240" cy="539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 fontScale="82000" lnSpcReduction="10000"/>
          </a:bodyPr>
          <a:lstStyle/>
          <a:p>
            <a:pPr>
              <a:lnSpc>
                <a:spcPct val="90000"/>
              </a:lnSpc>
              <a:buNone/>
            </a:pPr>
            <a:r>
              <a:rPr lang="en-US" sz="4000" b="0" strike="noStrike" spc="-1">
                <a:solidFill>
                  <a:srgbClr val="0B49CB"/>
                </a:solidFill>
                <a:latin typeface="Abadi"/>
                <a:ea typeface="IBM Plex Mono SemiBold"/>
              </a:rPr>
              <a:t>Launch Site Names &amp; Records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366" name="Rectangle 365"/>
          <p:cNvSpPr/>
          <p:nvPr/>
        </p:nvSpPr>
        <p:spPr>
          <a:xfrm>
            <a:off x="685800" y="1371600"/>
            <a:ext cx="7083360" cy="2395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600" b="1" strike="noStrike" spc="-1">
                <a:solidFill>
                  <a:srgbClr val="292929"/>
                </a:solidFill>
                <a:latin typeface="Calibri"/>
                <a:ea typeface="DejaVu Sans"/>
              </a:rPr>
              <a:t>Before starting launch sites analysis, we list the names of all launch sites and some launch records (from SQL queries).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600" b="1" strike="noStrike" spc="-1">
                <a:solidFill>
                  <a:srgbClr val="292929"/>
                </a:solidFill>
                <a:latin typeface="Calibri"/>
                <a:ea typeface="DejaVu Sans"/>
              </a:rPr>
              <a:t>5 records where launch sites begin with `CCA`</a:t>
            </a:r>
            <a:endParaRPr lang="en-US" sz="1600" b="0" strike="noStrike" spc="-1">
              <a:latin typeface="Arial"/>
            </a:endParaRPr>
          </a:p>
        </p:txBody>
      </p:sp>
      <p:pic>
        <p:nvPicPr>
          <p:cNvPr id="367" name="Picture 366"/>
          <p:cNvPicPr/>
          <p:nvPr/>
        </p:nvPicPr>
        <p:blipFill>
          <a:blip r:embed="rId3"/>
          <a:stretch/>
        </p:blipFill>
        <p:spPr>
          <a:xfrm>
            <a:off x="724320" y="2057400"/>
            <a:ext cx="7044840" cy="1444320"/>
          </a:xfrm>
          <a:prstGeom prst="rect">
            <a:avLst/>
          </a:prstGeom>
          <a:ln w="0">
            <a:noFill/>
          </a:ln>
        </p:spPr>
      </p:pic>
      <p:pic>
        <p:nvPicPr>
          <p:cNvPr id="368" name="Picture 367"/>
          <p:cNvPicPr/>
          <p:nvPr/>
        </p:nvPicPr>
        <p:blipFill>
          <a:blip r:embed="rId4"/>
          <a:stretch/>
        </p:blipFill>
        <p:spPr>
          <a:xfrm>
            <a:off x="685800" y="4033080"/>
            <a:ext cx="10054800" cy="2593440"/>
          </a:xfrm>
          <a:prstGeom prst="rect">
            <a:avLst/>
          </a:prstGeom>
          <a:ln w="0">
            <a:noFill/>
          </a:ln>
        </p:spPr>
      </p:pic>
      <p:sp>
        <p:nvSpPr>
          <p:cNvPr id="369" name="Rectangle 368"/>
          <p:cNvSpPr/>
          <p:nvPr/>
        </p:nvSpPr>
        <p:spPr>
          <a:xfrm>
            <a:off x="8229600" y="2450160"/>
            <a:ext cx="2968560" cy="289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600" b="1" strike="noStrike" spc="-1">
                <a:solidFill>
                  <a:srgbClr val="000000"/>
                </a:solidFill>
                <a:latin typeface="Calibri"/>
                <a:ea typeface="DejaVu Sans"/>
              </a:rPr>
              <a:t>There are 4 distinct launch sites</a:t>
            </a:r>
            <a:endParaRPr lang="en-US" sz="16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PlaceHolder 1"/>
          <p:cNvSpPr>
            <a:spLocks noGrp="1"/>
          </p:cNvSpPr>
          <p:nvPr>
            <p:ph type="sldNum"/>
          </p:nvPr>
        </p:nvSpPr>
        <p:spPr>
          <a:xfrm>
            <a:off x="8714880" y="6025680"/>
            <a:ext cx="2733840" cy="3924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  <a:buNone/>
            </a:pPr>
            <a:fld id="{B70C9B18-9E35-43EF-8FC1-0C01408A6152}" type="slidenum">
              <a:rPr lang="en-US" sz="1600" b="0" strike="noStrike" spc="-1">
                <a:solidFill>
                  <a:srgbClr val="1C7DDB"/>
                </a:solidFill>
                <a:latin typeface="Abadi"/>
              </a:rPr>
              <a:t>29</a:t>
            </a:fld>
            <a:endParaRPr lang="en-US" sz="1600" b="0" strike="noStrike" spc="-1">
              <a:latin typeface="Times New Roman"/>
            </a:endParaRPr>
          </a:p>
        </p:txBody>
      </p:sp>
      <p:sp>
        <p:nvSpPr>
          <p:cNvPr id="371" name="Title 13"/>
          <p:cNvSpPr/>
          <p:nvPr/>
        </p:nvSpPr>
        <p:spPr>
          <a:xfrm>
            <a:off x="770040" y="538560"/>
            <a:ext cx="10506240" cy="539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 fontScale="82000" lnSpcReduction="10000"/>
          </a:bodyPr>
          <a:lstStyle/>
          <a:p>
            <a:pPr>
              <a:lnSpc>
                <a:spcPct val="90000"/>
              </a:lnSpc>
              <a:buNone/>
            </a:pPr>
            <a:r>
              <a:rPr lang="en-US" sz="4000" b="0" strike="noStrike" spc="-1">
                <a:solidFill>
                  <a:srgbClr val="0B49CB"/>
                </a:solidFill>
                <a:latin typeface="Abadi"/>
                <a:ea typeface="IBM Plex Mono SemiBold"/>
              </a:rPr>
              <a:t>Launch site v. Orbit type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372" name="Rectangle 371"/>
          <p:cNvSpPr/>
          <p:nvPr/>
        </p:nvSpPr>
        <p:spPr>
          <a:xfrm>
            <a:off x="829440" y="4114800"/>
            <a:ext cx="7399080" cy="2176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IBM Plex Mono SemiBold"/>
              </a:rPr>
              <a:t>We added that scattered chart, which has implications in the analysis of launch sites. </a:t>
            </a:r>
            <a:endParaRPr lang="en-US" sz="1600" b="0" strike="noStrike" spc="-1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IBM Plex Mono SemiBold"/>
              </a:rPr>
              <a:t>VAFB SLC 4E launch site in California, is used only for PO and SSO orbits, </a:t>
            </a:r>
            <a:r>
              <a:rPr lang="en-US" sz="1600" b="1" strike="noStrike" spc="-1">
                <a:solidFill>
                  <a:srgbClr val="000000"/>
                </a:solidFill>
                <a:latin typeface="Calibri"/>
                <a:ea typeface="IBM Plex Mono SemiBold"/>
              </a:rPr>
              <a:t>meaning low altitude polar orbits. </a:t>
            </a: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IBM Plex Mono SemiBold"/>
              </a:rPr>
              <a:t>North or south?  bound flights over the ocean.</a:t>
            </a:r>
            <a:endParaRPr lang="en-US" sz="1600" b="0" strike="noStrike" spc="-1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600" b="1" strike="noStrike" spc="-1">
                <a:solidFill>
                  <a:srgbClr val="000000"/>
                </a:solidFill>
                <a:latin typeface="Calibri"/>
                <a:ea typeface="IBM Plex Mono SemiBold"/>
              </a:rPr>
              <a:t>All GTO/GEO launches take place in Florida launch sites</a:t>
            </a: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IBM Plex Mono SemiBold"/>
              </a:rPr>
              <a:t>. As close as possible to the equator where earth tangential velocity is maximum, acting like a slingshot at lift off, from west to east over the ocean. (see gif).  </a:t>
            </a:r>
            <a:r>
              <a:rPr lang="en-US" sz="1600" b="1" strike="noStrike" spc="-1">
                <a:solidFill>
                  <a:srgbClr val="000000"/>
                </a:solidFill>
                <a:latin typeface="Calibri"/>
                <a:ea typeface="IBM Plex Mono SemiBold"/>
              </a:rPr>
              <a:t>This helps with orbiting GEO satellites with less energy.   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IBM Plex Mono SemiBold"/>
              </a:rPr>
              <a:t>   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600" b="0" strike="noStrike" spc="-1">
              <a:latin typeface="Arial"/>
            </a:endParaRPr>
          </a:p>
        </p:txBody>
      </p:sp>
      <p:pic>
        <p:nvPicPr>
          <p:cNvPr id="373" name="Picture 372"/>
          <p:cNvPicPr/>
          <p:nvPr/>
        </p:nvPicPr>
        <p:blipFill>
          <a:blip r:embed="rId3"/>
          <a:stretch/>
        </p:blipFill>
        <p:spPr>
          <a:xfrm>
            <a:off x="827640" y="1354320"/>
            <a:ext cx="8226360" cy="2621160"/>
          </a:xfrm>
          <a:prstGeom prst="rect">
            <a:avLst/>
          </a:prstGeom>
          <a:ln w="0">
            <a:noFill/>
          </a:ln>
        </p:spPr>
      </p:pic>
      <p:pic>
        <p:nvPicPr>
          <p:cNvPr id="374" name="Picture 373"/>
          <p:cNvPicPr/>
          <p:nvPr/>
        </p:nvPicPr>
        <p:blipFill>
          <a:blip r:embed="rId4"/>
          <a:stretch/>
        </p:blipFill>
        <p:spPr>
          <a:xfrm>
            <a:off x="9208080" y="1828800"/>
            <a:ext cx="2219760" cy="1826640"/>
          </a:xfrm>
          <a:prstGeom prst="rect">
            <a:avLst/>
          </a:prstGeom>
          <a:ln w="0">
            <a:noFill/>
          </a:ln>
        </p:spPr>
      </p:pic>
      <p:pic>
        <p:nvPicPr>
          <p:cNvPr id="375" name="Picture 374"/>
          <p:cNvPicPr/>
          <p:nvPr/>
        </p:nvPicPr>
        <p:blipFill>
          <a:blip r:embed="rId5"/>
          <a:stretch/>
        </p:blipFill>
        <p:spPr>
          <a:xfrm>
            <a:off x="8314560" y="4153320"/>
            <a:ext cx="3134160" cy="18266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laceHolder 1"/>
          <p:cNvSpPr>
            <a:spLocks noGrp="1"/>
          </p:cNvSpPr>
          <p:nvPr>
            <p:ph type="sldNum"/>
          </p:nvPr>
        </p:nvSpPr>
        <p:spPr>
          <a:xfrm>
            <a:off x="8714880" y="6025680"/>
            <a:ext cx="2733840" cy="3924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rmAutofit/>
          </a:bodyPr>
          <a:lstStyle/>
          <a:p>
            <a:pPr algn="r">
              <a:lnSpc>
                <a:spcPct val="100000"/>
              </a:lnSpc>
              <a:spcAft>
                <a:spcPts val="601"/>
              </a:spcAft>
              <a:buNone/>
            </a:pPr>
            <a:fld id="{FFC29BC1-8307-4DB0-8B83-025CAB8BB472}" type="slidenum">
              <a:rPr lang="en-US" sz="1600" b="0" strike="noStrike" spc="-1">
                <a:solidFill>
                  <a:srgbClr val="1C7DDB"/>
                </a:solidFill>
                <a:latin typeface="Abadi"/>
              </a:rPr>
              <a:t>3</a:t>
            </a:fld>
            <a:endParaRPr lang="en-US" sz="1600" b="0" strike="noStrike" spc="-1">
              <a:latin typeface="Times New Roman"/>
            </a:endParaRPr>
          </a:p>
        </p:txBody>
      </p:sp>
      <p:sp>
        <p:nvSpPr>
          <p:cNvPr id="166" name="Title 1"/>
          <p:cNvSpPr/>
          <p:nvPr/>
        </p:nvSpPr>
        <p:spPr>
          <a:xfrm>
            <a:off x="770040" y="538560"/>
            <a:ext cx="10506240" cy="539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 fontScale="82000" lnSpcReduction="10000"/>
          </a:bodyPr>
          <a:lstStyle/>
          <a:p>
            <a:pPr>
              <a:lnSpc>
                <a:spcPct val="90000"/>
              </a:lnSpc>
              <a:buNone/>
            </a:pPr>
            <a:r>
              <a:rPr lang="en-US" sz="4000" b="0" strike="noStrike" spc="-1">
                <a:solidFill>
                  <a:srgbClr val="0B49CB"/>
                </a:solidFill>
                <a:latin typeface="Abadi"/>
                <a:ea typeface="IBM Plex Mono SemiBold"/>
              </a:rPr>
              <a:t>Executive Summary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167" name="Rectangle 166"/>
          <p:cNvSpPr/>
          <p:nvPr/>
        </p:nvSpPr>
        <p:spPr>
          <a:xfrm>
            <a:off x="1143000" y="1600200"/>
            <a:ext cx="10051560" cy="4113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In a highly competitive business environment:</a:t>
            </a:r>
            <a:endParaRPr lang="en-US" sz="1800" b="0" strike="noStrike" spc="-1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SpaceX has revolutionized the launch of satellites with a concept of reusable launcher/booster: Falcon9/Falcon 9 Heavy</a:t>
            </a:r>
            <a:endParaRPr lang="en-US" sz="1800" b="0" strike="noStrike" spc="-1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The main advantage of this concept is the significant reduction in cost per kg.</a:t>
            </a:r>
            <a:endParaRPr lang="en-US" sz="1800" b="0" strike="noStrike" spc="-1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Reliability problems remain compared to classic launch vehicles like Soyuz or Ariane-5.</a:t>
            </a:r>
            <a:endParaRPr lang="en-US" sz="1800" b="0" strike="noStrike" spc="-1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Calibri;Calibri"/>
              </a:rPr>
              <a:t>For maintaining the “low cost” competitive advantage, compared with classic launchers, Falcon9 mission success is defined as the successful recovery or landing of the booster.  </a:t>
            </a:r>
            <a:endParaRPr lang="en-US" sz="1800" b="0" strike="noStrike" spc="-1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Calibri;Calibri"/>
              </a:rPr>
              <a:t>Falcon9 booster successful recovery depends on features such as: </a:t>
            </a:r>
            <a:endParaRPr lang="en-US" sz="1800" b="0" strike="noStrike" spc="-1">
              <a:latin typeface="Arial"/>
            </a:endParaRPr>
          </a:p>
          <a:p>
            <a:pPr marL="1080000" lvl="4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Calibri;Calibri"/>
              </a:rPr>
              <a:t>orbit </a:t>
            </a:r>
            <a:endParaRPr lang="en-US" sz="1800" b="0" strike="noStrike" spc="-1">
              <a:latin typeface="Arial"/>
            </a:endParaRPr>
          </a:p>
          <a:p>
            <a:pPr marL="1080000" lvl="4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Calibri;Calibri"/>
              </a:rPr>
              <a:t>payload mass </a:t>
            </a:r>
            <a:endParaRPr lang="en-US" sz="1800" b="0" strike="noStrike" spc="-1">
              <a:latin typeface="Arial"/>
            </a:endParaRPr>
          </a:p>
          <a:p>
            <a:pPr marL="1080000" lvl="4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Calibri;Calibri"/>
              </a:rPr>
              <a:t>booster versions</a:t>
            </a:r>
            <a:endParaRPr lang="en-US" sz="1800" b="0" strike="noStrike" spc="-1">
              <a:latin typeface="Arial"/>
            </a:endParaRPr>
          </a:p>
          <a:p>
            <a:pPr marL="1080000" lvl="4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Calibri;Calibri"/>
              </a:rPr>
              <a:t>Launching sites…  </a:t>
            </a:r>
            <a:endParaRPr lang="en-US" sz="1800" b="0" strike="noStrike" spc="-1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Calibri;Calibri"/>
              </a:rPr>
              <a:t>Based on these features, the best Machine Learning supervised classification model developed in this report, predicted booster recovery outcome with an accuracy close to 94%. 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PlaceHolder 1"/>
          <p:cNvSpPr>
            <a:spLocks noGrp="1"/>
          </p:cNvSpPr>
          <p:nvPr>
            <p:ph type="sldNum"/>
          </p:nvPr>
        </p:nvSpPr>
        <p:spPr>
          <a:xfrm>
            <a:off x="8714880" y="6025680"/>
            <a:ext cx="2733840" cy="3924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  <a:buNone/>
            </a:pPr>
            <a:fld id="{F821B577-1F50-49F1-A6A8-5B82E414B1BE}" type="slidenum">
              <a:rPr lang="en-US" sz="1600" b="0" strike="noStrike" spc="-1">
                <a:solidFill>
                  <a:srgbClr val="1C7DDB"/>
                </a:solidFill>
                <a:latin typeface="Abadi"/>
              </a:rPr>
              <a:t>30</a:t>
            </a:fld>
            <a:endParaRPr lang="en-US" sz="1600" b="0" strike="noStrike" spc="-1">
              <a:latin typeface="Times New Roman"/>
            </a:endParaRPr>
          </a:p>
        </p:txBody>
      </p:sp>
      <p:sp>
        <p:nvSpPr>
          <p:cNvPr id="377" name="Title 1"/>
          <p:cNvSpPr/>
          <p:nvPr/>
        </p:nvSpPr>
        <p:spPr>
          <a:xfrm>
            <a:off x="770040" y="538560"/>
            <a:ext cx="10506240" cy="539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 fontScale="98000" lnSpcReduction="10000"/>
          </a:bodyPr>
          <a:lstStyle/>
          <a:p>
            <a:pPr>
              <a:lnSpc>
                <a:spcPct val="90000"/>
              </a:lnSpc>
              <a:buNone/>
            </a:pPr>
            <a:r>
              <a:rPr lang="en-US" sz="3320" b="0" strike="noStrike" spc="-1">
                <a:solidFill>
                  <a:srgbClr val="0B49CB"/>
                </a:solidFill>
                <a:latin typeface="Abadi"/>
                <a:ea typeface="IBM Plex Mono SemiBold"/>
              </a:rPr>
              <a:t>SpaceX: All launch sites</a:t>
            </a:r>
            <a:endParaRPr lang="en-US" sz="3320" b="0" strike="noStrike" spc="-1">
              <a:latin typeface="Arial"/>
            </a:endParaRPr>
          </a:p>
        </p:txBody>
      </p:sp>
      <p:grpSp>
        <p:nvGrpSpPr>
          <p:cNvPr id="378" name="Group 377"/>
          <p:cNvGrpSpPr/>
          <p:nvPr/>
        </p:nvGrpSpPr>
        <p:grpSpPr>
          <a:xfrm>
            <a:off x="758880" y="1690920"/>
            <a:ext cx="10621080" cy="4411080"/>
            <a:chOff x="758880" y="1690920"/>
            <a:chExt cx="10621080" cy="4411080"/>
          </a:xfrm>
        </p:grpSpPr>
        <p:pic>
          <p:nvPicPr>
            <p:cNvPr id="379" name="Picture 378"/>
            <p:cNvPicPr/>
            <p:nvPr/>
          </p:nvPicPr>
          <p:blipFill>
            <a:blip r:embed="rId3"/>
            <a:stretch/>
          </p:blipFill>
          <p:spPr>
            <a:xfrm>
              <a:off x="2206080" y="1696680"/>
              <a:ext cx="6726600" cy="31971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380" name="Picture 379"/>
            <p:cNvPicPr/>
            <p:nvPr/>
          </p:nvPicPr>
          <p:blipFill>
            <a:blip r:embed="rId4"/>
            <a:stretch/>
          </p:blipFill>
          <p:spPr>
            <a:xfrm>
              <a:off x="758880" y="4114800"/>
              <a:ext cx="2895480" cy="18255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81" name="Straight Connector 380"/>
            <p:cNvSpPr/>
            <p:nvPr/>
          </p:nvSpPr>
          <p:spPr>
            <a:xfrm flipV="1">
              <a:off x="1600200" y="3308400"/>
              <a:ext cx="1317960" cy="1492200"/>
            </a:xfrm>
            <a:prstGeom prst="line">
              <a:avLst/>
            </a:prstGeom>
            <a:ln w="0">
              <a:solidFill>
                <a:srgbClr val="3465A4"/>
              </a:solidFill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82" name="Rectangle 381"/>
            <p:cNvSpPr/>
            <p:nvPr/>
          </p:nvSpPr>
          <p:spPr>
            <a:xfrm>
              <a:off x="3657600" y="5122080"/>
              <a:ext cx="4908960" cy="97992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 marL="216000" indent="-216000">
                <a:lnSpc>
                  <a:spcPct val="100000"/>
                </a:lnSpc>
                <a:buClr>
                  <a:srgbClr val="000000"/>
                </a:buClr>
                <a:buSzPct val="45000"/>
                <a:buFont typeface="Wingdings" charset="2"/>
                <a:buChar char=""/>
              </a:pPr>
              <a:r>
                <a:rPr lang="en-US" sz="1400" b="1" strike="noStrike" spc="-1">
                  <a:solidFill>
                    <a:srgbClr val="000000"/>
                  </a:solidFill>
                  <a:latin typeface="Calibri"/>
                  <a:ea typeface="DejaVu Sans"/>
                </a:rPr>
                <a:t>VAFB SLC-4E: Vandenberg Space Launch Complex 4 (CA)</a:t>
              </a:r>
              <a:endParaRPr lang="en-US" sz="1400" b="0" strike="noStrike" spc="-1">
                <a:latin typeface="Arial"/>
              </a:endParaRPr>
            </a:p>
            <a:p>
              <a:pPr marL="216000" indent="-216000">
                <a:lnSpc>
                  <a:spcPct val="100000"/>
                </a:lnSpc>
                <a:buClr>
                  <a:srgbClr val="000000"/>
                </a:buClr>
                <a:buSzPct val="45000"/>
                <a:buFont typeface="Wingdings" charset="2"/>
                <a:buChar char=""/>
              </a:pPr>
              <a:r>
                <a:rPr lang="en-US" sz="1400" b="1" strike="noStrike" spc="-1">
                  <a:solidFill>
                    <a:srgbClr val="000000"/>
                  </a:solidFill>
                  <a:latin typeface="Calibri"/>
                  <a:ea typeface="DejaVu Sans"/>
                </a:rPr>
                <a:t>KSC-LC29A: Kennedy Space Center - Merritt Island (FL)</a:t>
              </a:r>
              <a:endParaRPr lang="en-US" sz="1400" b="0" strike="noStrike" spc="-1">
                <a:latin typeface="Arial"/>
              </a:endParaRPr>
            </a:p>
            <a:p>
              <a:pPr marL="216000" indent="-216000">
                <a:lnSpc>
                  <a:spcPct val="100000"/>
                </a:lnSpc>
                <a:buClr>
                  <a:srgbClr val="000000"/>
                </a:buClr>
                <a:buSzPct val="45000"/>
                <a:buFont typeface="Wingdings" charset="2"/>
                <a:buChar char=""/>
              </a:pPr>
              <a:r>
                <a:rPr lang="en-US" sz="1400" b="1" strike="noStrike" spc="-1">
                  <a:solidFill>
                    <a:srgbClr val="000000"/>
                  </a:solidFill>
                  <a:latin typeface="Calibri"/>
                  <a:ea typeface="DejaVu Sans"/>
                </a:rPr>
                <a:t>CCAFS-LC40: Cape Canaveral Launch Complex 40 (FL)</a:t>
              </a:r>
              <a:endParaRPr lang="en-US" sz="1400" b="0" strike="noStrike" spc="-1">
                <a:latin typeface="Arial"/>
              </a:endParaRPr>
            </a:p>
            <a:p>
              <a:pPr marL="216000" indent="-216000">
                <a:lnSpc>
                  <a:spcPct val="100000"/>
                </a:lnSpc>
                <a:buClr>
                  <a:srgbClr val="000000"/>
                </a:buClr>
                <a:buSzPct val="45000"/>
                <a:buFont typeface="Wingdings" charset="2"/>
                <a:buChar char=""/>
              </a:pPr>
              <a:r>
                <a:rPr lang="en-US" sz="1400" b="1" strike="noStrike" spc="-1">
                  <a:solidFill>
                    <a:srgbClr val="000000"/>
                  </a:solidFill>
                  <a:latin typeface="Calibri"/>
                  <a:ea typeface="DejaVu Sans"/>
                </a:rPr>
                <a:t>CCAF-SLC40: Cape Canaveral Space Launch Complex 40(FL)</a:t>
              </a:r>
              <a:endParaRPr lang="en-US" sz="1400" b="0" strike="noStrike" spc="-1">
                <a:latin typeface="Arial"/>
              </a:endParaRPr>
            </a:p>
          </p:txBody>
        </p:sp>
        <p:grpSp>
          <p:nvGrpSpPr>
            <p:cNvPr id="383" name="Group 382"/>
            <p:cNvGrpSpPr/>
            <p:nvPr/>
          </p:nvGrpSpPr>
          <p:grpSpPr>
            <a:xfrm>
              <a:off x="8229600" y="1690920"/>
              <a:ext cx="3150360" cy="4249440"/>
              <a:chOff x="8229600" y="1690920"/>
              <a:chExt cx="3150360" cy="4249440"/>
            </a:xfrm>
          </p:grpSpPr>
          <p:pic>
            <p:nvPicPr>
              <p:cNvPr id="384" name="Picture 383"/>
              <p:cNvPicPr/>
              <p:nvPr/>
            </p:nvPicPr>
            <p:blipFill>
              <a:blip r:embed="rId5"/>
              <a:srcRect r="5641"/>
              <a:stretch/>
            </p:blipFill>
            <p:spPr>
              <a:xfrm>
                <a:off x="8458200" y="4114800"/>
                <a:ext cx="2921760" cy="1825560"/>
              </a:xfrm>
              <a:prstGeom prst="rect">
                <a:avLst/>
              </a:prstGeom>
              <a:ln w="0">
                <a:noFill/>
              </a:ln>
            </p:spPr>
          </p:pic>
          <p:sp>
            <p:nvSpPr>
              <p:cNvPr id="385" name="Straight Connector 384"/>
              <p:cNvSpPr/>
              <p:nvPr/>
            </p:nvSpPr>
            <p:spPr>
              <a:xfrm flipH="1" flipV="1">
                <a:off x="8229600" y="4343400"/>
                <a:ext cx="1828800" cy="685800"/>
              </a:xfrm>
              <a:prstGeom prst="line">
                <a:avLst/>
              </a:prstGeom>
              <a:ln w="0">
                <a:solidFill>
                  <a:srgbClr val="3465A4"/>
                </a:solidFill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pic>
            <p:nvPicPr>
              <p:cNvPr id="386" name="Picture 385"/>
              <p:cNvPicPr/>
              <p:nvPr/>
            </p:nvPicPr>
            <p:blipFill>
              <a:blip r:embed="rId6"/>
              <a:stretch/>
            </p:blipFill>
            <p:spPr>
              <a:xfrm>
                <a:off x="9662400" y="1690920"/>
                <a:ext cx="1661040" cy="1825560"/>
              </a:xfrm>
              <a:prstGeom prst="rect">
                <a:avLst/>
              </a:prstGeom>
              <a:ln w="0">
                <a:noFill/>
              </a:ln>
            </p:spPr>
          </p:pic>
          <p:sp>
            <p:nvSpPr>
              <p:cNvPr id="387" name="Oval 386"/>
              <p:cNvSpPr/>
              <p:nvPr/>
            </p:nvSpPr>
            <p:spPr>
              <a:xfrm>
                <a:off x="10287000" y="4572000"/>
                <a:ext cx="453960" cy="453960"/>
              </a:xfrm>
              <a:prstGeom prst="ellipse">
                <a:avLst/>
              </a:prstGeom>
              <a:noFill/>
              <a:ln w="18360">
                <a:solidFill>
                  <a:srgbClr val="FF330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88" name="Straight Connector 387"/>
              <p:cNvSpPr/>
              <p:nvPr/>
            </p:nvSpPr>
            <p:spPr>
              <a:xfrm flipV="1">
                <a:off x="10515600" y="3519720"/>
                <a:ext cx="360" cy="1052280"/>
              </a:xfrm>
              <a:prstGeom prst="line">
                <a:avLst/>
              </a:prstGeom>
              <a:ln w="18360">
                <a:solidFill>
                  <a:srgbClr val="FF330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PlaceHolder 1"/>
          <p:cNvSpPr>
            <a:spLocks noGrp="1"/>
          </p:cNvSpPr>
          <p:nvPr>
            <p:ph type="sldNum"/>
          </p:nvPr>
        </p:nvSpPr>
        <p:spPr>
          <a:xfrm>
            <a:off x="8714880" y="6025680"/>
            <a:ext cx="2733840" cy="3924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  <a:buNone/>
            </a:pPr>
            <a:fld id="{4C17F5E8-14A0-4807-8579-BFF967BAE50C}" type="slidenum">
              <a:rPr lang="en-US" sz="1600" b="0" strike="noStrike" spc="-1">
                <a:solidFill>
                  <a:srgbClr val="1C7DDB"/>
                </a:solidFill>
                <a:latin typeface="Abadi"/>
              </a:rPr>
              <a:t>31</a:t>
            </a:fld>
            <a:endParaRPr lang="en-US" sz="1600" b="0" strike="noStrike" spc="-1">
              <a:latin typeface="Times New Roman"/>
            </a:endParaRPr>
          </a:p>
        </p:txBody>
      </p:sp>
      <p:sp>
        <p:nvSpPr>
          <p:cNvPr id="390" name="Title 1"/>
          <p:cNvSpPr/>
          <p:nvPr/>
        </p:nvSpPr>
        <p:spPr>
          <a:xfrm>
            <a:off x="770040" y="538560"/>
            <a:ext cx="10506240" cy="539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 fontScale="98000" lnSpcReduction="10000"/>
          </a:bodyPr>
          <a:lstStyle/>
          <a:p>
            <a:pPr>
              <a:lnSpc>
                <a:spcPct val="90000"/>
              </a:lnSpc>
              <a:buNone/>
            </a:pPr>
            <a:r>
              <a:rPr lang="en-US" sz="3320" b="0" strike="noStrike" spc="-1">
                <a:solidFill>
                  <a:srgbClr val="0B49CB"/>
                </a:solidFill>
                <a:latin typeface="Abadi"/>
                <a:ea typeface="IBM Plex Mono SemiBold"/>
              </a:rPr>
              <a:t>Falcon 9 Success/Failed launches for each site</a:t>
            </a:r>
            <a:endParaRPr lang="en-US" sz="3320" b="0" strike="noStrike" spc="-1">
              <a:latin typeface="Arial"/>
            </a:endParaRPr>
          </a:p>
        </p:txBody>
      </p:sp>
      <p:grpSp>
        <p:nvGrpSpPr>
          <p:cNvPr id="391" name="Group 390"/>
          <p:cNvGrpSpPr/>
          <p:nvPr/>
        </p:nvGrpSpPr>
        <p:grpSpPr>
          <a:xfrm>
            <a:off x="457200" y="1600200"/>
            <a:ext cx="4340520" cy="4766760"/>
            <a:chOff x="457200" y="1600200"/>
            <a:chExt cx="4340520" cy="4766760"/>
          </a:xfrm>
        </p:grpSpPr>
        <p:pic>
          <p:nvPicPr>
            <p:cNvPr id="392" name="Picture 391"/>
            <p:cNvPicPr/>
            <p:nvPr/>
          </p:nvPicPr>
          <p:blipFill>
            <a:blip r:embed="rId3"/>
            <a:stretch/>
          </p:blipFill>
          <p:spPr>
            <a:xfrm>
              <a:off x="2979720" y="4114800"/>
              <a:ext cx="1818000" cy="2252160"/>
            </a:xfrm>
            <a:prstGeom prst="rect">
              <a:avLst/>
            </a:prstGeom>
            <a:ln w="0">
              <a:noFill/>
            </a:ln>
          </p:spPr>
        </p:pic>
        <p:grpSp>
          <p:nvGrpSpPr>
            <p:cNvPr id="393" name="Group 392"/>
            <p:cNvGrpSpPr/>
            <p:nvPr/>
          </p:nvGrpSpPr>
          <p:grpSpPr>
            <a:xfrm>
              <a:off x="457200" y="1600200"/>
              <a:ext cx="3654360" cy="2282760"/>
              <a:chOff x="457200" y="1600200"/>
              <a:chExt cx="3654360" cy="2282760"/>
            </a:xfrm>
          </p:grpSpPr>
          <p:pic>
            <p:nvPicPr>
              <p:cNvPr id="394" name="Picture 393"/>
              <p:cNvPicPr/>
              <p:nvPr/>
            </p:nvPicPr>
            <p:blipFill>
              <a:blip r:embed="rId4"/>
              <a:stretch/>
            </p:blipFill>
            <p:spPr>
              <a:xfrm>
                <a:off x="1271160" y="1600200"/>
                <a:ext cx="1926000" cy="1825560"/>
              </a:xfrm>
              <a:prstGeom prst="rect">
                <a:avLst/>
              </a:prstGeom>
              <a:ln w="0">
                <a:noFill/>
              </a:ln>
            </p:spPr>
          </p:pic>
          <p:sp>
            <p:nvSpPr>
              <p:cNvPr id="395" name="Rectangle 394"/>
              <p:cNvSpPr/>
              <p:nvPr/>
            </p:nvSpPr>
            <p:spPr>
              <a:xfrm>
                <a:off x="457200" y="3438720"/>
                <a:ext cx="3654360" cy="4442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pPr algn="ctr">
                  <a:lnSpc>
                    <a:spcPct val="100000"/>
                  </a:lnSpc>
                  <a:buNone/>
                </a:pPr>
                <a:r>
                  <a:rPr lang="en-US" sz="1400" b="0" strike="noStrike" spc="-1">
                    <a:solidFill>
                      <a:srgbClr val="000000"/>
                    </a:solidFill>
                    <a:latin typeface="Calibri"/>
                    <a:ea typeface="DejaVu Sans"/>
                  </a:rPr>
                  <a:t> Vandenberg Space Launch Complex 4 (CA)</a:t>
                </a:r>
                <a:endParaRPr lang="en-US" sz="1400" b="0" strike="noStrike" spc="-1">
                  <a:latin typeface="Arial"/>
                </a:endParaRPr>
              </a:p>
              <a:p>
                <a:pPr algn="ctr">
                  <a:lnSpc>
                    <a:spcPct val="100000"/>
                  </a:lnSpc>
                  <a:buNone/>
                </a:pPr>
                <a:r>
                  <a:rPr lang="en-US" sz="1400" b="0" strike="noStrike" spc="-1">
                    <a:solidFill>
                      <a:srgbClr val="000000"/>
                    </a:solidFill>
                    <a:latin typeface="Calibri"/>
                    <a:ea typeface="DejaVu Sans"/>
                  </a:rPr>
                  <a:t>VAFB SLC-4E</a:t>
                </a:r>
                <a:endParaRPr lang="en-US" sz="1400" b="0" strike="noStrike" spc="-1">
                  <a:latin typeface="Arial"/>
                </a:endParaRPr>
              </a:p>
            </p:txBody>
          </p:sp>
        </p:grpSp>
      </p:grpSp>
      <p:grpSp>
        <p:nvGrpSpPr>
          <p:cNvPr id="396" name="Group 395"/>
          <p:cNvGrpSpPr/>
          <p:nvPr/>
        </p:nvGrpSpPr>
        <p:grpSpPr>
          <a:xfrm>
            <a:off x="4253400" y="1617480"/>
            <a:ext cx="7561080" cy="4082040"/>
            <a:chOff x="4253400" y="1617480"/>
            <a:chExt cx="7561080" cy="4082040"/>
          </a:xfrm>
        </p:grpSpPr>
        <p:grpSp>
          <p:nvGrpSpPr>
            <p:cNvPr id="397" name="Group 396"/>
            <p:cNvGrpSpPr/>
            <p:nvPr/>
          </p:nvGrpSpPr>
          <p:grpSpPr>
            <a:xfrm>
              <a:off x="4253400" y="1617480"/>
              <a:ext cx="7561080" cy="2290320"/>
              <a:chOff x="4253400" y="1617480"/>
              <a:chExt cx="7561080" cy="2290320"/>
            </a:xfrm>
          </p:grpSpPr>
          <p:pic>
            <p:nvPicPr>
              <p:cNvPr id="398" name="Picture 397"/>
              <p:cNvPicPr/>
              <p:nvPr/>
            </p:nvPicPr>
            <p:blipFill>
              <a:blip r:embed="rId5"/>
              <a:stretch/>
            </p:blipFill>
            <p:spPr>
              <a:xfrm>
                <a:off x="9348840" y="1617480"/>
                <a:ext cx="2008440" cy="1825560"/>
              </a:xfrm>
              <a:prstGeom prst="rect">
                <a:avLst/>
              </a:prstGeom>
              <a:ln w="0">
                <a:noFill/>
              </a:ln>
            </p:spPr>
          </p:pic>
          <p:sp>
            <p:nvSpPr>
              <p:cNvPr id="399" name="Rectangle 398"/>
              <p:cNvSpPr/>
              <p:nvPr/>
            </p:nvSpPr>
            <p:spPr>
              <a:xfrm>
                <a:off x="9074520" y="3439080"/>
                <a:ext cx="2739960" cy="4442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pPr algn="ctr">
                  <a:lnSpc>
                    <a:spcPct val="100000"/>
                  </a:lnSpc>
                  <a:buNone/>
                </a:pPr>
                <a:r>
                  <a:rPr lang="en-US" sz="1400" b="0" strike="noStrike" spc="-1">
                    <a:solidFill>
                      <a:srgbClr val="000000"/>
                    </a:solidFill>
                    <a:latin typeface="Calibri"/>
                    <a:ea typeface="DejaVu Sans"/>
                  </a:rPr>
                  <a:t>Cape Canaveral (FL)</a:t>
                </a:r>
                <a:endParaRPr lang="en-US" sz="1400" b="0" strike="noStrike" spc="-1">
                  <a:latin typeface="Arial"/>
                </a:endParaRPr>
              </a:p>
              <a:p>
                <a:pPr algn="ctr">
                  <a:lnSpc>
                    <a:spcPct val="100000"/>
                  </a:lnSpc>
                  <a:buNone/>
                </a:pPr>
                <a:r>
                  <a:rPr lang="en-US" sz="1400" b="0" strike="noStrike" spc="-1">
                    <a:solidFill>
                      <a:srgbClr val="000000"/>
                    </a:solidFill>
                    <a:latin typeface="Calibri"/>
                    <a:ea typeface="DejaVu Sans"/>
                  </a:rPr>
                  <a:t> CCAFS-SLC40</a:t>
                </a:r>
                <a:endParaRPr lang="en-US" sz="1400" b="0" strike="noStrike" spc="-1">
                  <a:latin typeface="Arial"/>
                </a:endParaRPr>
              </a:p>
            </p:txBody>
          </p:sp>
          <p:pic>
            <p:nvPicPr>
              <p:cNvPr id="400" name="Picture 399"/>
              <p:cNvPicPr/>
              <p:nvPr/>
            </p:nvPicPr>
            <p:blipFill>
              <a:blip r:embed="rId6"/>
              <a:stretch/>
            </p:blipFill>
            <p:spPr>
              <a:xfrm>
                <a:off x="6894000" y="1639080"/>
                <a:ext cx="2026800" cy="1825560"/>
              </a:xfrm>
              <a:prstGeom prst="rect">
                <a:avLst/>
              </a:prstGeom>
              <a:ln w="0">
                <a:noFill/>
              </a:ln>
            </p:spPr>
          </p:pic>
          <p:sp>
            <p:nvSpPr>
              <p:cNvPr id="401" name="Rectangle 400"/>
              <p:cNvSpPr/>
              <p:nvPr/>
            </p:nvSpPr>
            <p:spPr>
              <a:xfrm>
                <a:off x="6655320" y="3463560"/>
                <a:ext cx="2511360" cy="4442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pPr algn="ctr">
                  <a:lnSpc>
                    <a:spcPct val="100000"/>
                  </a:lnSpc>
                  <a:buNone/>
                </a:pPr>
                <a:r>
                  <a:rPr lang="en-US" sz="1400" b="0" strike="noStrike" spc="-1">
                    <a:solidFill>
                      <a:srgbClr val="000000"/>
                    </a:solidFill>
                    <a:latin typeface="Calibri"/>
                    <a:ea typeface="DejaVu Sans"/>
                  </a:rPr>
                  <a:t>Cape Canaveral (FL) </a:t>
                </a:r>
                <a:endParaRPr lang="en-US" sz="1400" b="0" strike="noStrike" spc="-1">
                  <a:latin typeface="Arial"/>
                </a:endParaRPr>
              </a:p>
              <a:p>
                <a:pPr algn="ctr">
                  <a:lnSpc>
                    <a:spcPct val="100000"/>
                  </a:lnSpc>
                  <a:buNone/>
                </a:pPr>
                <a:r>
                  <a:rPr lang="en-US" sz="1400" b="0" strike="noStrike" spc="-1">
                    <a:solidFill>
                      <a:srgbClr val="000000"/>
                    </a:solidFill>
                    <a:latin typeface="Calibri"/>
                    <a:ea typeface="DejaVu Sans"/>
                  </a:rPr>
                  <a:t>CCAFS-LC40</a:t>
                </a:r>
                <a:endParaRPr lang="en-US" sz="1400" b="0" strike="noStrike" spc="-1">
                  <a:latin typeface="Arial"/>
                </a:endParaRPr>
              </a:p>
            </p:txBody>
          </p:sp>
          <p:grpSp>
            <p:nvGrpSpPr>
              <p:cNvPr id="402" name="Group 401"/>
              <p:cNvGrpSpPr/>
              <p:nvPr/>
            </p:nvGrpSpPr>
            <p:grpSpPr>
              <a:xfrm>
                <a:off x="4253400" y="1634760"/>
                <a:ext cx="2511360" cy="2273040"/>
                <a:chOff x="4253400" y="1634760"/>
                <a:chExt cx="2511360" cy="2273040"/>
              </a:xfrm>
            </p:grpSpPr>
            <p:pic>
              <p:nvPicPr>
                <p:cNvPr id="403" name="Picture 402"/>
                <p:cNvPicPr/>
                <p:nvPr/>
              </p:nvPicPr>
              <p:blipFill>
                <a:blip r:embed="rId7"/>
                <a:stretch/>
              </p:blipFill>
              <p:spPr>
                <a:xfrm>
                  <a:off x="4482000" y="1634760"/>
                  <a:ext cx="2045160" cy="1825560"/>
                </a:xfrm>
                <a:prstGeom prst="rect">
                  <a:avLst/>
                </a:prstGeom>
                <a:ln w="0">
                  <a:noFill/>
                </a:ln>
              </p:spPr>
            </p:pic>
            <p:sp>
              <p:nvSpPr>
                <p:cNvPr id="404" name="Rectangle 403"/>
                <p:cNvSpPr/>
                <p:nvPr/>
              </p:nvSpPr>
              <p:spPr>
                <a:xfrm>
                  <a:off x="4253400" y="3463560"/>
                  <a:ext cx="2511360" cy="444240"/>
                </a:xfrm>
                <a:prstGeom prst="rect">
                  <a:avLst/>
                </a:prstGeom>
                <a:noFill/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lIns="90000" tIns="45000" rIns="90000" bIns="45000" anchor="t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buNone/>
                  </a:pPr>
                  <a:r>
                    <a:rPr lang="en-US" sz="1400" b="0" strike="noStrike" spc="-1">
                      <a:solidFill>
                        <a:srgbClr val="000000"/>
                      </a:solidFill>
                      <a:latin typeface="Calibri"/>
                      <a:ea typeface="DejaVu Sans"/>
                    </a:rPr>
                    <a:t>Kennedy Space Center (FL)</a:t>
                  </a:r>
                  <a:endParaRPr lang="en-US" sz="1400" b="0" strike="noStrike" spc="-1">
                    <a:latin typeface="Arial"/>
                  </a:endParaRPr>
                </a:p>
                <a:p>
                  <a:pPr algn="ctr">
                    <a:lnSpc>
                      <a:spcPct val="100000"/>
                    </a:lnSpc>
                    <a:buNone/>
                  </a:pPr>
                  <a:r>
                    <a:rPr lang="en-US" sz="1400" b="0" strike="noStrike" spc="-1">
                      <a:solidFill>
                        <a:srgbClr val="000000"/>
                      </a:solidFill>
                      <a:latin typeface="Calibri"/>
                      <a:ea typeface="DejaVu Sans"/>
                    </a:rPr>
                    <a:t>KSC LC 39A</a:t>
                  </a:r>
                  <a:endParaRPr lang="en-US" sz="1400" b="0" strike="noStrike" spc="-1">
                    <a:latin typeface="Arial"/>
                  </a:endParaRPr>
                </a:p>
              </p:txBody>
            </p:sp>
          </p:grpSp>
        </p:grpSp>
        <p:sp>
          <p:nvSpPr>
            <p:cNvPr id="405" name="Rectangle 404"/>
            <p:cNvSpPr/>
            <p:nvPr/>
          </p:nvSpPr>
          <p:spPr>
            <a:xfrm>
              <a:off x="5486400" y="4800600"/>
              <a:ext cx="4341240" cy="89892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en-US" sz="1600" b="1" strike="noStrike" spc="-1">
                  <a:solidFill>
                    <a:srgbClr val="000000"/>
                  </a:solidFill>
                  <a:latin typeface="Calibri"/>
                  <a:ea typeface="DejaVu Sans"/>
                </a:rPr>
                <a:t>Table:  Synthesis of launches outcomes</a:t>
              </a:r>
              <a:endParaRPr lang="en-US" sz="1600" b="0" strike="noStrike" spc="-1">
                <a:latin typeface="Arial"/>
              </a:endParaRPr>
            </a:p>
            <a:p>
              <a:pPr>
                <a:lnSpc>
                  <a:spcPct val="100000"/>
                </a:lnSpc>
                <a:buNone/>
              </a:pPr>
              <a:r>
                <a:rPr lang="en-US" sz="1600" b="0" strike="noStrike" spc="-1">
                  <a:solidFill>
                    <a:srgbClr val="000000"/>
                  </a:solidFill>
                  <a:latin typeface="Calibri"/>
                  <a:ea typeface="DejaVu Sans"/>
                </a:rPr>
                <a:t>Class 0= failure</a:t>
              </a:r>
              <a:endParaRPr lang="en-US" sz="1600" b="0" strike="noStrike" spc="-1">
                <a:latin typeface="Arial"/>
              </a:endParaRPr>
            </a:p>
            <a:p>
              <a:pPr>
                <a:lnSpc>
                  <a:spcPct val="100000"/>
                </a:lnSpc>
                <a:buNone/>
              </a:pPr>
              <a:r>
                <a:rPr lang="en-US" sz="1600" b="0" strike="noStrike" spc="-1">
                  <a:solidFill>
                    <a:srgbClr val="000000"/>
                  </a:solidFill>
                  <a:latin typeface="Calibri"/>
                  <a:ea typeface="DejaVu Sans"/>
                </a:rPr>
                <a:t>Class 1= success</a:t>
              </a:r>
              <a:endParaRPr lang="en-US" sz="1600" b="0" strike="noStrike" spc="-1">
                <a:latin typeface="Arial"/>
              </a:endParaRPr>
            </a:p>
          </p:txBody>
        </p: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PlaceHolder 1"/>
          <p:cNvSpPr>
            <a:spLocks noGrp="1"/>
          </p:cNvSpPr>
          <p:nvPr>
            <p:ph type="sldNum"/>
          </p:nvPr>
        </p:nvSpPr>
        <p:spPr>
          <a:xfrm>
            <a:off x="8714880" y="6025680"/>
            <a:ext cx="2733840" cy="3924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  <a:buNone/>
            </a:pPr>
            <a:fld id="{C4F8373F-C3EA-4A95-B778-CAA9AED324FD}" type="slidenum">
              <a:rPr lang="en-US" sz="1600" b="0" strike="noStrike" spc="-1">
                <a:solidFill>
                  <a:srgbClr val="1C7DDB"/>
                </a:solidFill>
                <a:latin typeface="Abadi"/>
              </a:rPr>
              <a:t>32</a:t>
            </a:fld>
            <a:endParaRPr lang="en-US" sz="1600" b="0" strike="noStrike" spc="-1">
              <a:latin typeface="Times New Roman"/>
            </a:endParaRPr>
          </a:p>
        </p:txBody>
      </p:sp>
      <p:sp>
        <p:nvSpPr>
          <p:cNvPr id="407" name="Title 1"/>
          <p:cNvSpPr/>
          <p:nvPr/>
        </p:nvSpPr>
        <p:spPr>
          <a:xfrm>
            <a:off x="770040" y="538560"/>
            <a:ext cx="10506240" cy="539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 fontScale="97000"/>
          </a:bodyPr>
          <a:lstStyle/>
          <a:p>
            <a:pPr>
              <a:lnSpc>
                <a:spcPct val="90000"/>
              </a:lnSpc>
              <a:buNone/>
            </a:pPr>
            <a:r>
              <a:rPr lang="en-US" sz="3320" b="0" strike="noStrike" spc="-1">
                <a:solidFill>
                  <a:srgbClr val="0B49CB"/>
                </a:solidFill>
                <a:latin typeface="Abadi"/>
                <a:ea typeface="IBM Plex Mono SemiBold"/>
              </a:rPr>
              <a:t>Distances between a launch site to its proximities</a:t>
            </a:r>
            <a:endParaRPr lang="en-US" sz="3320" b="0" strike="noStrike" spc="-1">
              <a:latin typeface="Arial"/>
            </a:endParaRPr>
          </a:p>
        </p:txBody>
      </p:sp>
      <p:grpSp>
        <p:nvGrpSpPr>
          <p:cNvPr id="408" name="Group 407"/>
          <p:cNvGrpSpPr/>
          <p:nvPr/>
        </p:nvGrpSpPr>
        <p:grpSpPr>
          <a:xfrm>
            <a:off x="1106640" y="1416240"/>
            <a:ext cx="9634680" cy="3686760"/>
            <a:chOff x="1106640" y="1416240"/>
            <a:chExt cx="9634680" cy="3686760"/>
          </a:xfrm>
        </p:grpSpPr>
        <p:pic>
          <p:nvPicPr>
            <p:cNvPr id="409" name="Picture 408"/>
            <p:cNvPicPr/>
            <p:nvPr/>
          </p:nvPicPr>
          <p:blipFill>
            <a:blip r:embed="rId3"/>
            <a:srcRect l="7247" r="6396"/>
            <a:stretch/>
          </p:blipFill>
          <p:spPr>
            <a:xfrm>
              <a:off x="1106640" y="1448640"/>
              <a:ext cx="4770000" cy="36543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410" name="Picture 409"/>
            <p:cNvPicPr/>
            <p:nvPr/>
          </p:nvPicPr>
          <p:blipFill>
            <a:blip r:embed="rId4"/>
            <a:stretch/>
          </p:blipFill>
          <p:spPr>
            <a:xfrm>
              <a:off x="6410160" y="1416240"/>
              <a:ext cx="4331160" cy="17982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411" name="Rectangle 410"/>
            <p:cNvSpPr/>
            <p:nvPr/>
          </p:nvSpPr>
          <p:spPr>
            <a:xfrm>
              <a:off x="3837960" y="2743200"/>
              <a:ext cx="1529280" cy="794880"/>
            </a:xfrm>
            <a:prstGeom prst="rect">
              <a:avLst/>
            </a:prstGeom>
            <a:noFill/>
            <a:ln w="0">
              <a:solidFill>
                <a:srgbClr val="0066FF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12" name="Straight Connector 411"/>
            <p:cNvSpPr/>
            <p:nvPr/>
          </p:nvSpPr>
          <p:spPr>
            <a:xfrm flipH="1">
              <a:off x="5370480" y="2514600"/>
              <a:ext cx="1039680" cy="685800"/>
            </a:xfrm>
            <a:prstGeom prst="line">
              <a:avLst/>
            </a:prstGeom>
            <a:ln w="0">
              <a:solidFill>
                <a:srgbClr val="3465A4"/>
              </a:solidFill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413" name="Rectangle 412"/>
          <p:cNvSpPr/>
          <p:nvPr/>
        </p:nvSpPr>
        <p:spPr>
          <a:xfrm>
            <a:off x="5943960" y="3200760"/>
            <a:ext cx="5711760" cy="2282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400" b="1" strike="noStrike" spc="-1">
                <a:solidFill>
                  <a:srgbClr val="000000"/>
                </a:solidFill>
                <a:latin typeface="Calibri"/>
                <a:ea typeface="DejaVu Sans"/>
              </a:rPr>
              <a:t>Distance from CCAFS_SLC40 to:</a:t>
            </a:r>
            <a:endParaRPr lang="en-US" sz="1400" b="0" strike="noStrike" spc="-1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400" b="1" strike="noStrike" spc="-1">
                <a:solidFill>
                  <a:srgbClr val="000000"/>
                </a:solidFill>
                <a:latin typeface="Calibri"/>
                <a:ea typeface="DejaVu Sans"/>
              </a:rPr>
              <a:t>Closest coast: ~900 m </a:t>
            </a:r>
            <a:endParaRPr lang="en-US" sz="1400" b="0" strike="noStrike" spc="-1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400" b="1" strike="noStrike" spc="-1">
                <a:solidFill>
                  <a:srgbClr val="000000"/>
                </a:solidFill>
                <a:latin typeface="Calibri"/>
                <a:ea typeface="DejaVu Sans"/>
              </a:rPr>
              <a:t>Florida East Coast Railway:  22.0  km</a:t>
            </a:r>
            <a:endParaRPr lang="en-US" sz="1400" b="0" strike="noStrike" spc="-1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400" b="1" strike="noStrike" spc="-1">
                <a:solidFill>
                  <a:srgbClr val="000000"/>
                </a:solidFill>
                <a:latin typeface="Calibri"/>
                <a:ea typeface="DejaVu Sans"/>
              </a:rPr>
              <a:t>Highway I 95: 26.8  km</a:t>
            </a:r>
            <a:endParaRPr lang="en-US" sz="1400" b="0" strike="noStrike" spc="-1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400" b="1" strike="noStrike" spc="-1">
                <a:solidFill>
                  <a:srgbClr val="000000"/>
                </a:solidFill>
                <a:latin typeface="Calibri"/>
                <a:ea typeface="DejaVu Sans"/>
              </a:rPr>
              <a:t>Orlando: 78.75  km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Calibri"/>
                <a:ea typeface="DejaVu Sans"/>
              </a:rPr>
              <a:t>Launch sites are close to coasts. For safety issues if launcher is lost in the early stage of the flight. 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Calibri"/>
                <a:ea typeface="DejaVu Sans"/>
              </a:rPr>
              <a:t>Rockets are launched:</a:t>
            </a:r>
            <a:endParaRPr lang="en-US" sz="1400" b="0" strike="noStrike" spc="-1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400" b="0" strike="noStrike" spc="-1">
                <a:solidFill>
                  <a:srgbClr val="000000"/>
                </a:solidFill>
                <a:latin typeface="Calibri"/>
                <a:ea typeface="DejaVu Sans"/>
              </a:rPr>
              <a:t> From West to East over the ocean in Florida.</a:t>
            </a:r>
            <a:endParaRPr lang="en-US" sz="1400" b="0" strike="noStrike" spc="-1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400" b="0" strike="noStrike" spc="-1">
                <a:solidFill>
                  <a:srgbClr val="000000"/>
                </a:solidFill>
                <a:latin typeface="Calibri"/>
                <a:ea typeface="DejaVu Sans"/>
              </a:rPr>
              <a:t> North or South bound over the ocean in California. (Polar orbits only) 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Calibri"/>
                <a:ea typeface="DejaVu Sans"/>
              </a:rPr>
              <a:t>Launch sites are relatively far from populated areas for protecting population from serious incidents at lift off:  explosion on the launch pad.   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PlaceHolder 1"/>
          <p:cNvSpPr>
            <a:spLocks noGrp="1"/>
          </p:cNvSpPr>
          <p:nvPr>
            <p:ph type="sldNum"/>
          </p:nvPr>
        </p:nvSpPr>
        <p:spPr>
          <a:xfrm>
            <a:off x="8714880" y="6025680"/>
            <a:ext cx="2733840" cy="3924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  <a:buNone/>
            </a:pPr>
            <a:fld id="{00C533FD-FC9F-4C66-9884-B76EEEB9B335}" type="slidenum">
              <a:rPr lang="en-US" sz="1600" b="0" strike="noStrike" spc="-1">
                <a:solidFill>
                  <a:srgbClr val="1C7DDB"/>
                </a:solidFill>
                <a:latin typeface="Abadi"/>
              </a:rPr>
              <a:t>33</a:t>
            </a:fld>
            <a:endParaRPr lang="en-US" sz="1600" b="0" strike="noStrike" spc="-1">
              <a:latin typeface="Times New Roman"/>
            </a:endParaRPr>
          </a:p>
        </p:txBody>
      </p:sp>
      <p:sp>
        <p:nvSpPr>
          <p:cNvPr id="416" name="Title 7"/>
          <p:cNvSpPr/>
          <p:nvPr/>
        </p:nvSpPr>
        <p:spPr>
          <a:xfrm>
            <a:off x="770040" y="538560"/>
            <a:ext cx="10506240" cy="539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 fontScale="97000"/>
          </a:bodyPr>
          <a:lstStyle/>
          <a:p>
            <a:pPr>
              <a:lnSpc>
                <a:spcPct val="90000"/>
              </a:lnSpc>
              <a:buNone/>
            </a:pPr>
            <a:r>
              <a:rPr lang="en-US" sz="3320" b="0" strike="noStrike" spc="-1">
                <a:solidFill>
                  <a:srgbClr val="0B49CB"/>
                </a:solidFill>
                <a:latin typeface="Abadi"/>
                <a:ea typeface="IBM Plex Mono SemiBold"/>
              </a:rPr>
              <a:t>ESA Unique Launch site – Kourou, French Guiana. </a:t>
            </a:r>
            <a:endParaRPr lang="en-US" sz="3320" b="0" strike="noStrike" spc="-1">
              <a:latin typeface="Arial"/>
            </a:endParaRPr>
          </a:p>
        </p:txBody>
      </p:sp>
      <p:grpSp>
        <p:nvGrpSpPr>
          <p:cNvPr id="417" name="Group 416"/>
          <p:cNvGrpSpPr/>
          <p:nvPr/>
        </p:nvGrpSpPr>
        <p:grpSpPr>
          <a:xfrm>
            <a:off x="5486400" y="1600200"/>
            <a:ext cx="5942160" cy="4113360"/>
            <a:chOff x="5486400" y="1600200"/>
            <a:chExt cx="5942160" cy="4113360"/>
          </a:xfrm>
        </p:grpSpPr>
        <p:grpSp>
          <p:nvGrpSpPr>
            <p:cNvPr id="418" name="Group 417"/>
            <p:cNvGrpSpPr/>
            <p:nvPr/>
          </p:nvGrpSpPr>
          <p:grpSpPr>
            <a:xfrm>
              <a:off x="5486400" y="1600200"/>
              <a:ext cx="5333040" cy="3865680"/>
              <a:chOff x="5486400" y="1600200"/>
              <a:chExt cx="5333040" cy="3865680"/>
            </a:xfrm>
          </p:grpSpPr>
          <p:pic>
            <p:nvPicPr>
              <p:cNvPr id="419" name="Picture 418"/>
              <p:cNvPicPr/>
              <p:nvPr/>
            </p:nvPicPr>
            <p:blipFill>
              <a:blip r:embed="rId3"/>
              <a:srcRect l="34803" b="6790"/>
              <a:stretch/>
            </p:blipFill>
            <p:spPr>
              <a:xfrm>
                <a:off x="5486400" y="1600200"/>
                <a:ext cx="5333040" cy="3865680"/>
              </a:xfrm>
              <a:prstGeom prst="rect">
                <a:avLst/>
              </a:prstGeom>
              <a:ln w="18360">
                <a:solidFill>
                  <a:srgbClr val="FFFFFF"/>
                </a:solidFill>
                <a:round/>
              </a:ln>
            </p:spPr>
          </p:pic>
          <p:sp>
            <p:nvSpPr>
              <p:cNvPr id="420" name="Rectangle 419"/>
              <p:cNvSpPr/>
              <p:nvPr/>
            </p:nvSpPr>
            <p:spPr>
              <a:xfrm>
                <a:off x="6503760" y="2540160"/>
                <a:ext cx="2028600" cy="27540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pPr>
                  <a:lnSpc>
                    <a:spcPct val="100000"/>
                  </a:lnSpc>
                  <a:buNone/>
                </a:pPr>
                <a:r>
                  <a:rPr lang="en-US" sz="1400" b="1" strike="noStrike" spc="-1">
                    <a:solidFill>
                      <a:srgbClr val="C9211E"/>
                    </a:solidFill>
                    <a:latin typeface="Calibri"/>
                    <a:ea typeface="DejaVu Sans"/>
                  </a:rPr>
                  <a:t>Soyuz launch pad</a:t>
                </a:r>
                <a:endParaRPr lang="en-US" sz="1400" b="0" strike="noStrike" spc="-1">
                  <a:latin typeface="Arial"/>
                </a:endParaRPr>
              </a:p>
            </p:txBody>
          </p:sp>
          <p:sp>
            <p:nvSpPr>
              <p:cNvPr id="421" name="Rectangle 420"/>
              <p:cNvSpPr/>
              <p:nvPr/>
            </p:nvSpPr>
            <p:spPr>
              <a:xfrm>
                <a:off x="6910920" y="3025440"/>
                <a:ext cx="2028600" cy="27540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pPr>
                  <a:lnSpc>
                    <a:spcPct val="100000"/>
                  </a:lnSpc>
                  <a:buNone/>
                </a:pPr>
                <a:r>
                  <a:rPr lang="en-US" sz="1400" b="1" strike="noStrike" spc="-1">
                    <a:solidFill>
                      <a:srgbClr val="C9211E"/>
                    </a:solidFill>
                    <a:latin typeface="Calibri"/>
                    <a:ea typeface="DejaVu Sans"/>
                  </a:rPr>
                  <a:t>Ariane launch pad</a:t>
                </a:r>
                <a:endParaRPr lang="en-US" sz="1400" b="0" strike="noStrike" spc="-1">
                  <a:latin typeface="Arial"/>
                </a:endParaRPr>
              </a:p>
            </p:txBody>
          </p:sp>
          <p:sp>
            <p:nvSpPr>
              <p:cNvPr id="422" name="Straight Connector 421"/>
              <p:cNvSpPr/>
              <p:nvPr/>
            </p:nvSpPr>
            <p:spPr>
              <a:xfrm flipH="1">
                <a:off x="6229440" y="2821680"/>
                <a:ext cx="477720" cy="695880"/>
              </a:xfrm>
              <a:prstGeom prst="line">
                <a:avLst/>
              </a:prstGeom>
              <a:ln w="0">
                <a:solidFill>
                  <a:srgbClr val="FF0000"/>
                </a:solidFill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23" name="Straight Connector 422"/>
              <p:cNvSpPr/>
              <p:nvPr/>
            </p:nvSpPr>
            <p:spPr>
              <a:xfrm flipH="1">
                <a:off x="6636600" y="3229200"/>
                <a:ext cx="477720" cy="695520"/>
              </a:xfrm>
              <a:prstGeom prst="line">
                <a:avLst/>
              </a:prstGeom>
              <a:ln w="0">
                <a:solidFill>
                  <a:srgbClr val="FF0000"/>
                </a:solidFill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pic>
          <p:nvPicPr>
            <p:cNvPr id="424" name="Picture 423"/>
            <p:cNvPicPr/>
            <p:nvPr/>
          </p:nvPicPr>
          <p:blipFill>
            <a:blip r:embed="rId4"/>
            <a:stretch/>
          </p:blipFill>
          <p:spPr>
            <a:xfrm>
              <a:off x="8550000" y="3883680"/>
              <a:ext cx="2878560" cy="1829880"/>
            </a:xfrm>
            <a:prstGeom prst="rect">
              <a:avLst/>
            </a:prstGeom>
            <a:ln w="18360">
              <a:solidFill>
                <a:srgbClr val="FFFFFF"/>
              </a:solidFill>
              <a:round/>
            </a:ln>
          </p:spPr>
        </p:pic>
        <p:sp>
          <p:nvSpPr>
            <p:cNvPr id="425" name="Oval 424"/>
            <p:cNvSpPr/>
            <p:nvPr/>
          </p:nvSpPr>
          <p:spPr>
            <a:xfrm>
              <a:off x="10116720" y="4264200"/>
              <a:ext cx="346680" cy="336600"/>
            </a:xfrm>
            <a:prstGeom prst="ellipse">
              <a:avLst/>
            </a:prstGeom>
            <a:noFill/>
            <a:ln w="18360">
              <a:solidFill>
                <a:srgbClr val="FF33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426" name="Rectangle 425"/>
          <p:cNvSpPr/>
          <p:nvPr/>
        </p:nvSpPr>
        <p:spPr>
          <a:xfrm>
            <a:off x="694440" y="1487880"/>
            <a:ext cx="4799160" cy="5484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600" b="1" strike="noStrike" spc="-1">
                <a:solidFill>
                  <a:srgbClr val="000000"/>
                </a:solidFill>
                <a:latin typeface="Calibri"/>
                <a:ea typeface="DejaVu Sans"/>
              </a:rPr>
              <a:t>European Space Agency (ESA)/ArianeEspace launch sites in Kourou, French Guiana (France).</a:t>
            </a: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DejaVu Sans"/>
              </a:rPr>
              <a:t>Kourou launch sites: Ariane, Soyuz 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600" b="0" strike="noStrike" spc="-1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DejaVu Sans"/>
              </a:rPr>
              <a:t>are very close to the Equator: it’s a strong advantage for GTO/GEO flights</a:t>
            </a:r>
            <a:endParaRPr lang="en-US" sz="1600" b="0" strike="noStrike" spc="-1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DejaVu Sans"/>
              </a:rPr>
              <a:t>are in a remote area far from any high density inhabited area and high traffic infrastructures</a:t>
            </a:r>
            <a:endParaRPr lang="en-US" sz="1600" b="0" strike="noStrike" spc="-1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DejaVu Sans"/>
              </a:rPr>
              <a:t>Are close to the coast 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DejaVu Sans"/>
              </a:rPr>
              <a:t>Strong Advantage over SpaceX, in terms of safety and GTO/GEO flights and energy required at lift-off. 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DejaVu Sans"/>
              </a:rPr>
              <a:t>SpaceX could compete and reduce energy at lift-off for GTO-GEO flights by introducing a concept like “Sea Launch”. </a:t>
            </a:r>
            <a:r>
              <a:rPr lang="en-US" sz="1400" b="0" strike="noStrike" spc="-1">
                <a:solidFill>
                  <a:srgbClr val="000000"/>
                </a:solidFill>
                <a:latin typeface="Calibri"/>
                <a:ea typeface="DejaVu Sans"/>
              </a:rPr>
              <a:t>  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TextBox 7"/>
          <p:cNvSpPr/>
          <p:nvPr/>
        </p:nvSpPr>
        <p:spPr>
          <a:xfrm>
            <a:off x="659880" y="3200400"/>
            <a:ext cx="5275800" cy="1277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400" b="0" strike="noStrike" spc="-1">
                <a:solidFill>
                  <a:srgbClr val="E7E6E6"/>
                </a:solidFill>
                <a:latin typeface="Verdana"/>
                <a:ea typeface="SF Pro"/>
              </a:rPr>
              <a:t>Section 3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3200" b="1" strike="noStrike" spc="-1">
                <a:solidFill>
                  <a:srgbClr val="E7E6E6"/>
                </a:solidFill>
                <a:latin typeface="Verdana"/>
                <a:ea typeface="SF Pro"/>
              </a:rPr>
              <a:t>Build a Dashboard</a:t>
            </a:r>
            <a:endParaRPr lang="en-US" sz="32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3200" b="1" strike="noStrike" spc="-1">
                <a:solidFill>
                  <a:srgbClr val="E7E6E6"/>
                </a:solidFill>
                <a:latin typeface="Verdana"/>
                <a:ea typeface="SF Pro"/>
              </a:rPr>
              <a:t>With Plotly Dash</a:t>
            </a: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PlaceHolder 1"/>
          <p:cNvSpPr>
            <a:spLocks noGrp="1"/>
          </p:cNvSpPr>
          <p:nvPr>
            <p:ph type="sldNum"/>
          </p:nvPr>
        </p:nvSpPr>
        <p:spPr>
          <a:xfrm>
            <a:off x="8714880" y="6025680"/>
            <a:ext cx="2733840" cy="3924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  <a:buNone/>
            </a:pPr>
            <a:fld id="{69078BDA-1103-4E41-AF74-7679B31C0A41}" type="slidenum">
              <a:rPr lang="en-US" sz="1600" b="0" strike="noStrike" spc="-1">
                <a:solidFill>
                  <a:srgbClr val="1C7DDB"/>
                </a:solidFill>
                <a:latin typeface="Abadi"/>
              </a:rPr>
              <a:t>35</a:t>
            </a:fld>
            <a:endParaRPr lang="en-US" sz="1600" b="0" strike="noStrike" spc="-1">
              <a:latin typeface="Times New Roman"/>
            </a:endParaRPr>
          </a:p>
        </p:txBody>
      </p:sp>
      <p:sp>
        <p:nvSpPr>
          <p:cNvPr id="429" name="Title 1"/>
          <p:cNvSpPr/>
          <p:nvPr/>
        </p:nvSpPr>
        <p:spPr>
          <a:xfrm>
            <a:off x="770040" y="538560"/>
            <a:ext cx="10506240" cy="539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 fontScale="94000"/>
          </a:bodyPr>
          <a:lstStyle/>
          <a:p>
            <a:pPr>
              <a:lnSpc>
                <a:spcPct val="90000"/>
              </a:lnSpc>
              <a:buNone/>
            </a:pPr>
            <a:r>
              <a:rPr lang="en-US" sz="3320" b="0" strike="noStrike" spc="-1">
                <a:solidFill>
                  <a:srgbClr val="0B49CB"/>
                </a:solidFill>
                <a:latin typeface="Abadi"/>
                <a:ea typeface="IBM Plex Mono SemiBold"/>
              </a:rPr>
              <a:t>SpaceX Falcon 9: Launch success count for all sites</a:t>
            </a:r>
            <a:endParaRPr lang="en-US" sz="3320" b="0" strike="noStrike" spc="-1">
              <a:latin typeface="Arial"/>
            </a:endParaRPr>
          </a:p>
        </p:txBody>
      </p:sp>
      <p:pic>
        <p:nvPicPr>
          <p:cNvPr id="430" name="Picture 429"/>
          <p:cNvPicPr/>
          <p:nvPr/>
        </p:nvPicPr>
        <p:blipFill>
          <a:blip r:embed="rId3"/>
          <a:stretch/>
        </p:blipFill>
        <p:spPr>
          <a:xfrm>
            <a:off x="1550160" y="1567800"/>
            <a:ext cx="9191160" cy="3213720"/>
          </a:xfrm>
          <a:prstGeom prst="rect">
            <a:avLst/>
          </a:prstGeom>
          <a:ln w="0">
            <a:noFill/>
          </a:ln>
        </p:spPr>
      </p:pic>
      <p:pic>
        <p:nvPicPr>
          <p:cNvPr id="431" name="Picture 430"/>
          <p:cNvPicPr/>
          <p:nvPr/>
        </p:nvPicPr>
        <p:blipFill>
          <a:blip r:embed="rId4"/>
          <a:stretch/>
        </p:blipFill>
        <p:spPr>
          <a:xfrm>
            <a:off x="685800" y="3917160"/>
            <a:ext cx="1818000" cy="2252160"/>
          </a:xfrm>
          <a:prstGeom prst="rect">
            <a:avLst/>
          </a:prstGeom>
          <a:ln w="0">
            <a:noFill/>
          </a:ln>
        </p:spPr>
      </p:pic>
      <p:sp>
        <p:nvSpPr>
          <p:cNvPr id="432" name="Rectangle 431"/>
          <p:cNvSpPr/>
          <p:nvPr/>
        </p:nvSpPr>
        <p:spPr>
          <a:xfrm>
            <a:off x="2813760" y="4970160"/>
            <a:ext cx="7788600" cy="954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DejaVu Sans"/>
              </a:rPr>
              <a:t>The dahsboard allows an interactive visualization and analysis of Falcon successful launches. 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DejaVu Sans"/>
              </a:rPr>
              <a:t>It completes scattered charts. 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DejaVu Sans"/>
              </a:rPr>
              <a:t>Here for all sites, we can identify the launch site with highest success rate.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DejaVu Sans"/>
              </a:rPr>
              <a:t>Kennedy Space Center in Florida.  </a:t>
            </a: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PlaceHolder 1"/>
          <p:cNvSpPr>
            <a:spLocks noGrp="1"/>
          </p:cNvSpPr>
          <p:nvPr>
            <p:ph type="sldNum"/>
          </p:nvPr>
        </p:nvSpPr>
        <p:spPr>
          <a:xfrm>
            <a:off x="8714880" y="6025680"/>
            <a:ext cx="2733840" cy="3924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  <a:buNone/>
            </a:pPr>
            <a:fld id="{B2A9F8AB-68E2-49E9-A101-39F6BAD6D76F}" type="slidenum">
              <a:rPr lang="en-US" sz="1600" b="0" strike="noStrike" spc="-1">
                <a:solidFill>
                  <a:srgbClr val="1C7DDB"/>
                </a:solidFill>
                <a:latin typeface="Abadi"/>
              </a:rPr>
              <a:t>36</a:t>
            </a:fld>
            <a:endParaRPr lang="en-US" sz="1600" b="0" strike="noStrike" spc="-1">
              <a:latin typeface="Times New Roman"/>
            </a:endParaRPr>
          </a:p>
        </p:txBody>
      </p:sp>
      <p:sp>
        <p:nvSpPr>
          <p:cNvPr id="434" name="Title 1"/>
          <p:cNvSpPr/>
          <p:nvPr/>
        </p:nvSpPr>
        <p:spPr>
          <a:xfrm>
            <a:off x="770040" y="538560"/>
            <a:ext cx="10506240" cy="539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 fontScale="94000"/>
          </a:bodyPr>
          <a:lstStyle/>
          <a:p>
            <a:pPr>
              <a:lnSpc>
                <a:spcPct val="90000"/>
              </a:lnSpc>
              <a:buNone/>
            </a:pPr>
            <a:r>
              <a:rPr lang="en-US" sz="2800" b="0" strike="noStrike" spc="-1">
                <a:solidFill>
                  <a:srgbClr val="0B49CB"/>
                </a:solidFill>
                <a:latin typeface="Abadi"/>
                <a:ea typeface="IBM Plex Mono SemiBold"/>
              </a:rPr>
              <a:t>SpaceX Falcon9 Launch site with highest launch success ratio</a:t>
            </a:r>
            <a:endParaRPr lang="en-US" sz="2800" b="0" strike="noStrike" spc="-1">
              <a:latin typeface="Arial"/>
            </a:endParaRPr>
          </a:p>
        </p:txBody>
      </p:sp>
      <p:pic>
        <p:nvPicPr>
          <p:cNvPr id="435" name="Picture 434"/>
          <p:cNvPicPr/>
          <p:nvPr/>
        </p:nvPicPr>
        <p:blipFill>
          <a:blip r:embed="rId3"/>
          <a:stretch/>
        </p:blipFill>
        <p:spPr>
          <a:xfrm>
            <a:off x="4572000" y="3695040"/>
            <a:ext cx="6783480" cy="2247840"/>
          </a:xfrm>
          <a:prstGeom prst="rect">
            <a:avLst/>
          </a:prstGeom>
          <a:ln w="0">
            <a:noFill/>
          </a:ln>
        </p:spPr>
      </p:pic>
      <p:sp>
        <p:nvSpPr>
          <p:cNvPr id="436" name="Rectangle 435"/>
          <p:cNvSpPr/>
          <p:nvPr/>
        </p:nvSpPr>
        <p:spPr>
          <a:xfrm>
            <a:off x="685800" y="1407600"/>
            <a:ext cx="4113360" cy="2705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600" b="1" strike="noStrike" spc="-1">
                <a:solidFill>
                  <a:srgbClr val="000000"/>
                </a:solidFill>
                <a:latin typeface="Calibri"/>
                <a:ea typeface="DejaVu Sans"/>
              </a:rPr>
              <a:t>KSC LC-39A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DejaVu Sans"/>
              </a:rPr>
              <a:t>Kennedy Space Center in Florida.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DejaVu Sans"/>
              </a:rPr>
              <a:t>13 flights, 10 successful missions. 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DejaVu Sans"/>
              </a:rPr>
              <a:t>   </a:t>
            </a:r>
            <a:endParaRPr lang="en-US" sz="1600" b="0" strike="noStrike" spc="-1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Symbol"/>
              <a:buChar char=""/>
            </a:pP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DejaVu Sans"/>
              </a:rPr>
              <a:t>Heavy payload are “high risk”</a:t>
            </a:r>
            <a:endParaRPr lang="en-US" sz="1600" b="0" strike="noStrike" spc="-1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Symbol"/>
              <a:buChar char=""/>
            </a:pP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DejaVu Sans"/>
              </a:rPr>
              <a:t>Success does not seem to depend upon boosters versions with low mass payload &lt;5500kg.  </a:t>
            </a:r>
            <a:endParaRPr lang="en-US" sz="1600" b="0" strike="noStrike" spc="-1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Symbol"/>
              <a:buChar char=""/>
            </a:pP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DejaVu Sans"/>
              </a:rPr>
              <a:t>B5 and FT are the most reused launchers. Data is not sufficient, but may indicates that they are as reliable as 1</a:t>
            </a:r>
            <a:r>
              <a:rPr lang="en-US" sz="1600" b="0" strike="noStrike" spc="-1" baseline="14000000">
                <a:solidFill>
                  <a:srgbClr val="000000"/>
                </a:solidFill>
                <a:latin typeface="Calibri"/>
                <a:ea typeface="DejaVu Sans"/>
              </a:rPr>
              <a:t>st</a:t>
            </a: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DejaVu Sans"/>
              </a:rPr>
              <a:t> time launchers.  </a:t>
            </a:r>
            <a:endParaRPr lang="en-US" sz="1600" b="0" strike="noStrike" spc="-1">
              <a:latin typeface="Arial"/>
            </a:endParaRPr>
          </a:p>
        </p:txBody>
      </p:sp>
      <p:pic>
        <p:nvPicPr>
          <p:cNvPr id="437" name="Picture 436"/>
          <p:cNvPicPr/>
          <p:nvPr/>
        </p:nvPicPr>
        <p:blipFill>
          <a:blip r:embed="rId4"/>
          <a:stretch/>
        </p:blipFill>
        <p:spPr>
          <a:xfrm>
            <a:off x="4572000" y="1389960"/>
            <a:ext cx="6784200" cy="203832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PlaceHolder 1"/>
          <p:cNvSpPr>
            <a:spLocks noGrp="1"/>
          </p:cNvSpPr>
          <p:nvPr>
            <p:ph type="sldNum"/>
          </p:nvPr>
        </p:nvSpPr>
        <p:spPr>
          <a:xfrm>
            <a:off x="8714880" y="6025680"/>
            <a:ext cx="2733840" cy="3924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  <a:buNone/>
            </a:pPr>
            <a:fld id="{EF8A97AB-D2BB-4C8D-8C85-D78B84D51626}" type="slidenum">
              <a:rPr lang="en-US" sz="1600" b="0" strike="noStrike" spc="-1">
                <a:solidFill>
                  <a:srgbClr val="1C7DDB"/>
                </a:solidFill>
                <a:latin typeface="Abadi"/>
              </a:rPr>
              <a:t>37</a:t>
            </a:fld>
            <a:endParaRPr lang="en-US" sz="1600" b="0" strike="noStrike" spc="-1">
              <a:latin typeface="Times New Roman"/>
            </a:endParaRPr>
          </a:p>
        </p:txBody>
      </p:sp>
      <p:sp>
        <p:nvSpPr>
          <p:cNvPr id="439" name="PlaceHolder 2"/>
          <p:cNvSpPr>
            <a:spLocks noGrp="1"/>
          </p:cNvSpPr>
          <p:nvPr>
            <p:ph/>
          </p:nvPr>
        </p:nvSpPr>
        <p:spPr>
          <a:xfrm>
            <a:off x="770040" y="1371600"/>
            <a:ext cx="10405440" cy="2742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endParaRPr lang="en-US" sz="32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endParaRPr lang="en-US" sz="3200" b="0" strike="noStrike" spc="-1">
              <a:latin typeface="Arial"/>
            </a:endParaRPr>
          </a:p>
        </p:txBody>
      </p:sp>
      <p:sp>
        <p:nvSpPr>
          <p:cNvPr id="440" name="Title 1"/>
          <p:cNvSpPr/>
          <p:nvPr/>
        </p:nvSpPr>
        <p:spPr>
          <a:xfrm>
            <a:off x="770040" y="538560"/>
            <a:ext cx="10506240" cy="539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 fontScale="88500" lnSpcReduction="10000"/>
          </a:bodyPr>
          <a:lstStyle/>
          <a:p>
            <a:pPr>
              <a:lnSpc>
                <a:spcPct val="90000"/>
              </a:lnSpc>
              <a:buNone/>
            </a:pPr>
            <a:r>
              <a:rPr lang="en-US" sz="4000" b="0" strike="noStrike" spc="-1">
                <a:solidFill>
                  <a:srgbClr val="0B49CB"/>
                </a:solidFill>
                <a:latin typeface="Abadi"/>
                <a:ea typeface="IBM Plex Mono SemiBold"/>
              </a:rPr>
              <a:t>Launch outcome v. Payload mass (all sites)</a:t>
            </a:r>
            <a:endParaRPr lang="en-US" sz="4000" b="0" strike="noStrike" spc="-1">
              <a:latin typeface="Arial"/>
            </a:endParaRPr>
          </a:p>
        </p:txBody>
      </p:sp>
      <p:pic>
        <p:nvPicPr>
          <p:cNvPr id="441" name="Picture 440"/>
          <p:cNvPicPr/>
          <p:nvPr/>
        </p:nvPicPr>
        <p:blipFill>
          <a:blip r:embed="rId3"/>
          <a:stretch/>
        </p:blipFill>
        <p:spPr>
          <a:xfrm>
            <a:off x="2057400" y="3657600"/>
            <a:ext cx="7396200" cy="2741760"/>
          </a:xfrm>
          <a:prstGeom prst="rect">
            <a:avLst/>
          </a:prstGeom>
          <a:ln w="0">
            <a:noFill/>
          </a:ln>
        </p:spPr>
      </p:pic>
      <p:sp>
        <p:nvSpPr>
          <p:cNvPr id="442" name="Rectangle 441"/>
          <p:cNvSpPr/>
          <p:nvPr/>
        </p:nvSpPr>
        <p:spPr>
          <a:xfrm>
            <a:off x="685800" y="1407600"/>
            <a:ext cx="10514160" cy="252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marL="432000" lvl="1" indent="-216000">
              <a:lnSpc>
                <a:spcPct val="100000"/>
              </a:lnSpc>
              <a:buClr>
                <a:srgbClr val="000000"/>
              </a:buClr>
              <a:buFont typeface="Symbol"/>
              <a:buChar char=""/>
            </a:pP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DejaVu Sans"/>
              </a:rPr>
              <a:t>V1.0 and v1.1 are early launchers with low reliability. 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DejaVu Sans"/>
              </a:rPr>
              <a:t>	Landing legs, were pioneered on the Falcon 9 v1.1 version, but that version never landed intact. 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DejaVu Sans"/>
              </a:rPr>
              <a:t>	They were phased out in 2015.</a:t>
            </a:r>
            <a:endParaRPr lang="en-US" sz="1600" b="0" strike="noStrike" spc="-1">
              <a:latin typeface="Arial"/>
            </a:endParaRPr>
          </a:p>
          <a:p>
            <a:pPr marL="432000" lvl="1" indent="-216000">
              <a:lnSpc>
                <a:spcPct val="100000"/>
              </a:lnSpc>
              <a:spcBef>
                <a:spcPts val="72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Microsoft YaHei"/>
              </a:rPr>
              <a:t>FT: “Full Thrust” is the next generation and has the highest success rate for payload mass under 6 tons. Including with “drone landing” (see details in next slide).</a:t>
            </a:r>
            <a:endParaRPr lang="en-US" sz="1600" b="0" strike="noStrike" spc="-1">
              <a:latin typeface="Arial"/>
            </a:endParaRPr>
          </a:p>
          <a:p>
            <a:pPr marL="432000" lvl="1" indent="-216000">
              <a:lnSpc>
                <a:spcPct val="100000"/>
              </a:lnSpc>
              <a:spcBef>
                <a:spcPts val="72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Microsoft YaHei"/>
              </a:rPr>
              <a:t>Many FT flights are done with reused launchers. And show good reliability.  </a:t>
            </a:r>
            <a:endParaRPr lang="en-US" sz="1600" b="0" strike="noStrike" spc="-1">
              <a:latin typeface="Arial"/>
            </a:endParaRPr>
          </a:p>
          <a:p>
            <a:pPr marL="432000" lvl="1" indent="-216000">
              <a:lnSpc>
                <a:spcPct val="100000"/>
              </a:lnSpc>
              <a:spcBef>
                <a:spcPts val="72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Microsoft YaHei"/>
              </a:rPr>
              <a:t>Heavy payload are “high risk”.</a:t>
            </a:r>
            <a:endParaRPr lang="en-US" sz="16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PlaceHolder 1"/>
          <p:cNvSpPr>
            <a:spLocks noGrp="1"/>
          </p:cNvSpPr>
          <p:nvPr>
            <p:ph type="sldNum"/>
          </p:nvPr>
        </p:nvSpPr>
        <p:spPr>
          <a:xfrm>
            <a:off x="8714880" y="6025680"/>
            <a:ext cx="2733840" cy="3924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  <a:buNone/>
            </a:pPr>
            <a:fld id="{D7D6FCA3-043B-4ECA-B0AC-2B7E0CDC9199}" type="slidenum">
              <a:rPr lang="en-US" sz="1600" b="0" strike="noStrike" spc="-1">
                <a:solidFill>
                  <a:srgbClr val="1C7DDB"/>
                </a:solidFill>
                <a:latin typeface="Abadi"/>
              </a:rPr>
              <a:t>38</a:t>
            </a:fld>
            <a:endParaRPr lang="en-US" sz="1600" b="0" strike="noStrike" spc="-1">
              <a:latin typeface="Times New Roman"/>
            </a:endParaRPr>
          </a:p>
        </p:txBody>
      </p:sp>
      <p:sp>
        <p:nvSpPr>
          <p:cNvPr id="444" name="PlaceHolder 2"/>
          <p:cNvSpPr>
            <a:spLocks noGrp="1"/>
          </p:cNvSpPr>
          <p:nvPr>
            <p:ph/>
          </p:nvPr>
        </p:nvSpPr>
        <p:spPr>
          <a:xfrm>
            <a:off x="914400" y="1371960"/>
            <a:ext cx="7951680" cy="4341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600" b="0" strike="noStrike" spc="-1">
                <a:solidFill>
                  <a:srgbClr val="292929"/>
                </a:solidFill>
                <a:latin typeface="Calibri"/>
              </a:rPr>
              <a:t>List the names of Falcon 9 boosters which have successfully landed on drone ship and had payload mass greater than 4000 but less than 6000 kg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600" b="0" strike="noStrike" spc="-1">
                <a:solidFill>
                  <a:srgbClr val="292929"/>
                </a:solidFill>
                <a:latin typeface="Calibri"/>
              </a:rPr>
              <a:t>Recent Full Thrust (FT) boosters exhibit the highest success rate on drone ship landing. Including with GTO flights. 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600" b="0" strike="noStrike" spc="-1">
                <a:solidFill>
                  <a:srgbClr val="292929"/>
                </a:solidFill>
                <a:latin typeface="Calibri"/>
              </a:rPr>
              <a:t>It bodes well if SpaceX introduces a concept like “Sea Launch” for GTO launches at sea, close to the equator.   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endParaRPr lang="en-US" sz="1600" b="0" strike="noStrike" spc="-1">
              <a:latin typeface="Arial"/>
            </a:endParaRPr>
          </a:p>
        </p:txBody>
      </p:sp>
      <p:sp>
        <p:nvSpPr>
          <p:cNvPr id="445" name="Title 1"/>
          <p:cNvSpPr/>
          <p:nvPr/>
        </p:nvSpPr>
        <p:spPr>
          <a:xfrm>
            <a:off x="770040" y="538560"/>
            <a:ext cx="10506240" cy="539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 fontScale="59500" lnSpcReduction="10000"/>
          </a:bodyPr>
          <a:lstStyle/>
          <a:p>
            <a:pPr>
              <a:lnSpc>
                <a:spcPct val="90000"/>
              </a:lnSpc>
              <a:buNone/>
            </a:pPr>
            <a:r>
              <a:rPr lang="en-US" sz="4000" b="0" strike="noStrike" spc="-1">
                <a:solidFill>
                  <a:srgbClr val="0B49CB"/>
                </a:solidFill>
                <a:latin typeface="Abadi"/>
                <a:ea typeface="IBM Plex Mono SemiBold"/>
              </a:rPr>
              <a:t>Successful Drone Ship Landing with Payload mass between 4000 and 6000 kg</a:t>
            </a:r>
            <a:endParaRPr lang="en-US" sz="4000" b="0" strike="noStrike" spc="-1">
              <a:latin typeface="Arial"/>
            </a:endParaRPr>
          </a:p>
        </p:txBody>
      </p:sp>
      <p:pic>
        <p:nvPicPr>
          <p:cNvPr id="446" name="Picture 445"/>
          <p:cNvPicPr/>
          <p:nvPr/>
        </p:nvPicPr>
        <p:blipFill>
          <a:blip r:embed="rId3"/>
          <a:stretch/>
        </p:blipFill>
        <p:spPr>
          <a:xfrm>
            <a:off x="914400" y="3323160"/>
            <a:ext cx="7951680" cy="27014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TextBox 1"/>
          <p:cNvSpPr/>
          <p:nvPr/>
        </p:nvSpPr>
        <p:spPr>
          <a:xfrm>
            <a:off x="659880" y="3200400"/>
            <a:ext cx="5275800" cy="1490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400" b="0" strike="noStrike" spc="-1">
                <a:solidFill>
                  <a:srgbClr val="99FFFF"/>
                </a:solidFill>
                <a:latin typeface="Verdana"/>
                <a:ea typeface="SF Pro"/>
              </a:rPr>
              <a:t>Section 5</a:t>
            </a:r>
            <a:br/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3200" b="1" strike="noStrike" spc="-1">
                <a:solidFill>
                  <a:srgbClr val="99FFFF"/>
                </a:solidFill>
                <a:latin typeface="Verdana"/>
                <a:ea typeface="SF Pro"/>
              </a:rPr>
              <a:t>Predictive Analysis</a:t>
            </a:r>
            <a:endParaRPr lang="en-US" sz="32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3200" b="1" strike="noStrike" spc="-1">
                <a:solidFill>
                  <a:srgbClr val="99FFFF"/>
                </a:solidFill>
                <a:latin typeface="Verdana"/>
                <a:ea typeface="SF Pro"/>
              </a:rPr>
              <a:t>(Classification)</a:t>
            </a: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/>
          </p:cNvSpPr>
          <p:nvPr>
            <p:ph type="sldNum"/>
          </p:nvPr>
        </p:nvSpPr>
        <p:spPr>
          <a:xfrm>
            <a:off x="8714880" y="6025680"/>
            <a:ext cx="2733840" cy="3924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rmAutofit/>
          </a:bodyPr>
          <a:lstStyle/>
          <a:p>
            <a:pPr algn="r">
              <a:lnSpc>
                <a:spcPct val="100000"/>
              </a:lnSpc>
              <a:spcAft>
                <a:spcPts val="601"/>
              </a:spcAft>
              <a:buNone/>
            </a:pPr>
            <a:fld id="{31A00E7F-A659-4A11-AE48-67B09C434F1D}" type="slidenum">
              <a:rPr lang="en-US" sz="1600" b="0" strike="noStrike" spc="-1">
                <a:solidFill>
                  <a:srgbClr val="1C7DDB"/>
                </a:solidFill>
                <a:latin typeface="Abadi"/>
              </a:rPr>
              <a:t>4</a:t>
            </a:fld>
            <a:endParaRPr lang="en-US" sz="1600" b="0" strike="noStrike" spc="-1">
              <a:latin typeface="Times New Roman"/>
            </a:endParaRPr>
          </a:p>
        </p:txBody>
      </p:sp>
      <p:sp>
        <p:nvSpPr>
          <p:cNvPr id="169" name="Title 1"/>
          <p:cNvSpPr/>
          <p:nvPr/>
        </p:nvSpPr>
        <p:spPr>
          <a:xfrm>
            <a:off x="828000" y="538560"/>
            <a:ext cx="10520640" cy="539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 fontScale="82000" lnSpcReduction="10000"/>
          </a:bodyPr>
          <a:lstStyle/>
          <a:p>
            <a:pPr>
              <a:lnSpc>
                <a:spcPct val="90000"/>
              </a:lnSpc>
              <a:buNone/>
            </a:pPr>
            <a:r>
              <a:rPr lang="en-US" sz="4000" b="0" strike="noStrike" spc="-1">
                <a:solidFill>
                  <a:srgbClr val="0B49CB"/>
                </a:solidFill>
                <a:latin typeface="Abadi"/>
                <a:ea typeface="IBM Plex Mono SemiBold"/>
              </a:rPr>
              <a:t>Introduction  -  Business understanding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170" name="Rectangle 169"/>
          <p:cNvSpPr/>
          <p:nvPr/>
        </p:nvSpPr>
        <p:spPr>
          <a:xfrm>
            <a:off x="757440" y="1359360"/>
            <a:ext cx="10636200" cy="1882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marL="216000" indent="-216000">
              <a:lnSpc>
                <a:spcPct val="100000"/>
              </a:lnSpc>
              <a:spcBef>
                <a:spcPts val="72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Calibri;Calibri"/>
              </a:rPr>
              <a:t>Commercial rocket launches is a very competitive market. </a:t>
            </a:r>
            <a:endParaRPr lang="en-US" sz="1600" b="0" strike="noStrike" spc="-1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72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Calibri;Calibri"/>
              </a:rPr>
              <a:t>From 2000 to 2017,  Ariane 5 (ESA - Arianespace) dominated the market with: lower cost, high payload mass, </a:t>
            </a:r>
            <a:r>
              <a:rPr lang="en-US" sz="1600" b="1" strike="noStrike" spc="-1">
                <a:solidFill>
                  <a:srgbClr val="000000"/>
                </a:solidFill>
                <a:latin typeface="Calibri"/>
                <a:ea typeface="Calibri;Calibri"/>
              </a:rPr>
              <a:t>reliability</a:t>
            </a: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Calibri;Calibri"/>
              </a:rPr>
              <a:t>.  </a:t>
            </a:r>
            <a:endParaRPr lang="en-US" sz="1600" b="0" strike="noStrike" spc="-1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72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Calibri;Calibri"/>
              </a:rPr>
              <a:t>In terms of cost, China, India, Russia are tough competitors with less reliable classic launchers like LongMarch, Proton, Soyuz-2, PSLV.  New players like BlueHorizon are still in early stage.</a:t>
            </a:r>
            <a:endParaRPr lang="en-US" sz="1600" b="0" strike="noStrike" spc="-1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72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Calibri;Calibri"/>
              </a:rPr>
              <a:t>Since 2017, SpaceX Falcon9/Falcon9 Heavt is increasingly dominating the market with better cost per kg thanks to the reusable booster concept.</a:t>
            </a:r>
            <a:endParaRPr lang="en-US" sz="1600" b="0" strike="noStrike" spc="-1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72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Calibri;Calibri"/>
              </a:rPr>
              <a:t>Competition may heat up again with the advent of Ariane 6 and SpaceX Starship. </a:t>
            </a:r>
            <a:endParaRPr lang="en-US" sz="1600" b="0" strike="noStrike" spc="-1">
              <a:latin typeface="Arial"/>
            </a:endParaRPr>
          </a:p>
        </p:txBody>
      </p:sp>
      <p:grpSp>
        <p:nvGrpSpPr>
          <p:cNvPr id="171" name="Group 170"/>
          <p:cNvGrpSpPr/>
          <p:nvPr/>
        </p:nvGrpSpPr>
        <p:grpSpPr>
          <a:xfrm>
            <a:off x="1143000" y="3429000"/>
            <a:ext cx="10113120" cy="2741760"/>
            <a:chOff x="1143000" y="3429000"/>
            <a:chExt cx="10113120" cy="2741760"/>
          </a:xfrm>
        </p:grpSpPr>
        <p:pic>
          <p:nvPicPr>
            <p:cNvPr id="172" name="Picture 171"/>
            <p:cNvPicPr/>
            <p:nvPr/>
          </p:nvPicPr>
          <p:blipFill>
            <a:blip r:embed="rId3"/>
            <a:srcRect l="6663" t="4355" r="8064"/>
            <a:stretch/>
          </p:blipFill>
          <p:spPr>
            <a:xfrm>
              <a:off x="5414400" y="3429000"/>
              <a:ext cx="5841720" cy="27417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73" name="Picture 172"/>
            <p:cNvPicPr/>
            <p:nvPr/>
          </p:nvPicPr>
          <p:blipFill>
            <a:blip r:embed="rId4"/>
            <a:stretch/>
          </p:blipFill>
          <p:spPr>
            <a:xfrm>
              <a:off x="1143000" y="3657600"/>
              <a:ext cx="3583080" cy="2193120"/>
            </a:xfrm>
            <a:prstGeom prst="rect">
              <a:avLst/>
            </a:prstGeom>
            <a:ln w="0">
              <a:noFill/>
            </a:ln>
          </p:spPr>
        </p:pic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PlaceHolder 1"/>
          <p:cNvSpPr>
            <a:spLocks noGrp="1"/>
          </p:cNvSpPr>
          <p:nvPr>
            <p:ph type="sldNum"/>
          </p:nvPr>
        </p:nvSpPr>
        <p:spPr>
          <a:xfrm>
            <a:off x="8714880" y="6025680"/>
            <a:ext cx="2733840" cy="3924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  <a:buNone/>
            </a:pPr>
            <a:fld id="{5438A029-72D3-45F9-8316-79A11995A23B}" type="slidenum">
              <a:rPr lang="en-US" sz="1600" b="0" strike="noStrike" spc="-1">
                <a:solidFill>
                  <a:srgbClr val="1C7DDB"/>
                </a:solidFill>
                <a:latin typeface="Abadi"/>
              </a:rPr>
              <a:t>40</a:t>
            </a:fld>
            <a:endParaRPr lang="en-US" sz="1600" b="0" strike="noStrike" spc="-1">
              <a:latin typeface="Times New Roman"/>
            </a:endParaRPr>
          </a:p>
        </p:txBody>
      </p:sp>
      <p:sp>
        <p:nvSpPr>
          <p:cNvPr id="449" name="Title 1"/>
          <p:cNvSpPr/>
          <p:nvPr/>
        </p:nvSpPr>
        <p:spPr>
          <a:xfrm>
            <a:off x="770040" y="538560"/>
            <a:ext cx="10506240" cy="539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 fontScale="82000" lnSpcReduction="10000"/>
          </a:bodyPr>
          <a:lstStyle/>
          <a:p>
            <a:pPr>
              <a:lnSpc>
                <a:spcPct val="90000"/>
              </a:lnSpc>
              <a:buNone/>
            </a:pPr>
            <a:r>
              <a:rPr lang="en-US" sz="4000" b="0" strike="noStrike" spc="-1">
                <a:solidFill>
                  <a:srgbClr val="0B49CB"/>
                </a:solidFill>
                <a:latin typeface="Abadi"/>
                <a:ea typeface="IBM Plex Mono SemiBold"/>
              </a:rPr>
              <a:t>Classification Accuracy</a:t>
            </a:r>
            <a:endParaRPr lang="en-US" sz="4000" b="0" strike="noStrike" spc="-1">
              <a:latin typeface="Arial"/>
            </a:endParaRPr>
          </a:p>
        </p:txBody>
      </p:sp>
      <p:pic>
        <p:nvPicPr>
          <p:cNvPr id="450" name="Picture 449"/>
          <p:cNvPicPr/>
          <p:nvPr/>
        </p:nvPicPr>
        <p:blipFill>
          <a:blip r:embed="rId3"/>
          <a:stretch/>
        </p:blipFill>
        <p:spPr>
          <a:xfrm>
            <a:off x="5504760" y="2286000"/>
            <a:ext cx="5923440" cy="3198600"/>
          </a:xfrm>
          <a:prstGeom prst="rect">
            <a:avLst/>
          </a:prstGeom>
          <a:ln w="0">
            <a:noFill/>
          </a:ln>
        </p:spPr>
      </p:pic>
      <p:sp>
        <p:nvSpPr>
          <p:cNvPr id="451" name="Rectangle 450"/>
          <p:cNvSpPr/>
          <p:nvPr/>
        </p:nvSpPr>
        <p:spPr>
          <a:xfrm>
            <a:off x="685800" y="2286000"/>
            <a:ext cx="4817520" cy="2576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600" b="1" strike="noStrike" spc="-1">
                <a:solidFill>
                  <a:srgbClr val="000000"/>
                </a:solidFill>
                <a:latin typeface="Calibri"/>
                <a:ea typeface="DejaVu Sans"/>
              </a:rPr>
              <a:t>Classification Accuracy with test set.</a:t>
            </a: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C9211E"/>
                </a:solidFill>
                <a:latin typeface="Calibri"/>
                <a:ea typeface="DejaVu Sans"/>
              </a:rPr>
              <a:t>Results with “train test split” random_state=3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600" b="0" strike="noStrike" spc="-1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DejaVu Sans"/>
              </a:rPr>
              <a:t>Optimization of SVM and LR hyper-parameters was refined for increasing accuracy with train set.</a:t>
            </a:r>
            <a:endParaRPr lang="en-US" sz="1600" b="0" strike="noStrike" spc="-1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Symbol"/>
              <a:buChar char=""/>
            </a:pP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endParaRPr lang="en-US" sz="1600" b="0" strike="noStrike" spc="-1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DejaVu Sans"/>
              </a:rPr>
              <a:t>It did not necessarily improved accuracy with test set.  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600" b="0" strike="noStrike" spc="-1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DejaVu Sans"/>
              </a:rPr>
              <a:t>Test set is too small. 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600" b="0" strike="noStrike" spc="-1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DejaVu Sans"/>
              </a:rPr>
              <a:t>In our case, KNN exhibits the best accuracy: ~94%</a:t>
            </a: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PlaceHolder 1"/>
          <p:cNvSpPr>
            <a:spLocks noGrp="1"/>
          </p:cNvSpPr>
          <p:nvPr>
            <p:ph type="sldNum"/>
          </p:nvPr>
        </p:nvSpPr>
        <p:spPr>
          <a:xfrm>
            <a:off x="8714880" y="6025680"/>
            <a:ext cx="2733840" cy="3924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  <a:buNone/>
            </a:pPr>
            <a:fld id="{81B28FF1-BAEB-4DEC-BB9D-27D885A013DE}" type="slidenum">
              <a:rPr lang="en-US" sz="1600" b="0" strike="noStrike" spc="-1">
                <a:solidFill>
                  <a:srgbClr val="1C7DDB"/>
                </a:solidFill>
                <a:latin typeface="Abadi"/>
              </a:rPr>
              <a:t>41</a:t>
            </a:fld>
            <a:endParaRPr lang="en-US" sz="1600" b="0" strike="noStrike" spc="-1">
              <a:latin typeface="Times New Roman"/>
            </a:endParaRPr>
          </a:p>
        </p:txBody>
      </p:sp>
      <p:sp>
        <p:nvSpPr>
          <p:cNvPr id="453" name="PlaceHolder 2"/>
          <p:cNvSpPr>
            <a:spLocks noGrp="1"/>
          </p:cNvSpPr>
          <p:nvPr>
            <p:ph/>
          </p:nvPr>
        </p:nvSpPr>
        <p:spPr>
          <a:xfrm>
            <a:off x="770040" y="2057400"/>
            <a:ext cx="5629320" cy="3802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/>
          </a:bodyPr>
          <a:lstStyle/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lang="en-US" sz="1600" b="0" strike="noStrike" spc="-1">
                <a:solidFill>
                  <a:srgbClr val="292929"/>
                </a:solidFill>
                <a:latin typeface="Calibri"/>
              </a:rPr>
              <a:t>k-nearest neighbors algorithm (k-NN) is the best “predictor”</a:t>
            </a:r>
            <a:endParaRPr lang="en-US" sz="1600" b="0" strike="noStrike" spc="-1">
              <a:latin typeface="Arial"/>
            </a:endParaRPr>
          </a:p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lang="en-US" sz="1600" b="0" strike="noStrike" spc="-1">
                <a:solidFill>
                  <a:srgbClr val="292929"/>
                </a:solidFill>
                <a:latin typeface="Calibri"/>
              </a:rPr>
              <a:t>The model perfectly predicts mission failure</a:t>
            </a:r>
            <a:endParaRPr lang="en-US" sz="1600" b="0" strike="noStrike" spc="-1">
              <a:latin typeface="Arial"/>
            </a:endParaRPr>
          </a:p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lang="en-US" sz="1600" b="0" strike="noStrike" spc="-1">
                <a:solidFill>
                  <a:srgbClr val="292929"/>
                </a:solidFill>
                <a:latin typeface="Calibri"/>
              </a:rPr>
              <a:t>1 false negative for successful booster landing (recovery)  </a:t>
            </a:r>
            <a:r>
              <a:rPr lang="en-US" sz="1300" b="0" strike="noStrike" spc="-1">
                <a:solidFill>
                  <a:srgbClr val="292929"/>
                </a:solidFill>
                <a:latin typeface="Abadi"/>
              </a:rPr>
              <a:t> </a:t>
            </a:r>
            <a:endParaRPr lang="en-US" sz="1300" b="0" strike="noStrike" spc="-1">
              <a:latin typeface="Arial"/>
            </a:endParaRPr>
          </a:p>
        </p:txBody>
      </p:sp>
      <p:sp>
        <p:nvSpPr>
          <p:cNvPr id="454" name="Title 1"/>
          <p:cNvSpPr/>
          <p:nvPr/>
        </p:nvSpPr>
        <p:spPr>
          <a:xfrm>
            <a:off x="770040" y="538560"/>
            <a:ext cx="10506240" cy="539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 fontScale="82000" lnSpcReduction="10000"/>
          </a:bodyPr>
          <a:lstStyle/>
          <a:p>
            <a:pPr>
              <a:lnSpc>
                <a:spcPct val="90000"/>
              </a:lnSpc>
              <a:buNone/>
            </a:pPr>
            <a:r>
              <a:rPr lang="en-US" sz="4000" b="0" strike="noStrike" spc="-1">
                <a:solidFill>
                  <a:srgbClr val="0B49CB"/>
                </a:solidFill>
                <a:latin typeface="Abadi"/>
                <a:ea typeface="IBM Plex Mono SemiBold"/>
              </a:rPr>
              <a:t>Confusion Matrix</a:t>
            </a:r>
            <a:endParaRPr lang="en-US" sz="4000" b="0" strike="noStrike" spc="-1">
              <a:latin typeface="Arial"/>
            </a:endParaRPr>
          </a:p>
        </p:txBody>
      </p:sp>
      <p:pic>
        <p:nvPicPr>
          <p:cNvPr id="455" name="Picture 454"/>
          <p:cNvPicPr/>
          <p:nvPr/>
        </p:nvPicPr>
        <p:blipFill>
          <a:blip r:embed="rId3"/>
          <a:stretch/>
        </p:blipFill>
        <p:spPr>
          <a:xfrm>
            <a:off x="7025760" y="1805760"/>
            <a:ext cx="4402080" cy="390708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PlaceHolder 1"/>
          <p:cNvSpPr>
            <a:spLocks noGrp="1"/>
          </p:cNvSpPr>
          <p:nvPr>
            <p:ph type="sldNum"/>
          </p:nvPr>
        </p:nvSpPr>
        <p:spPr>
          <a:xfrm>
            <a:off x="8714880" y="6025680"/>
            <a:ext cx="2733840" cy="3924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  <a:buNone/>
            </a:pPr>
            <a:fld id="{56265E26-964A-468B-B7DE-6AAD64C95C9F}" type="slidenum">
              <a:rPr lang="en-US" sz="1600" b="0" strike="noStrike" spc="-1">
                <a:solidFill>
                  <a:srgbClr val="1C7DDB"/>
                </a:solidFill>
                <a:latin typeface="Abadi"/>
              </a:rPr>
              <a:t>42</a:t>
            </a:fld>
            <a:endParaRPr lang="en-US" sz="1600" b="0" strike="noStrike" spc="-1">
              <a:latin typeface="Times New Roman"/>
            </a:endParaRPr>
          </a:p>
        </p:txBody>
      </p:sp>
      <p:sp>
        <p:nvSpPr>
          <p:cNvPr id="457" name="TextBox 9"/>
          <p:cNvSpPr/>
          <p:nvPr/>
        </p:nvSpPr>
        <p:spPr>
          <a:xfrm>
            <a:off x="659880" y="3200400"/>
            <a:ext cx="4360680" cy="577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3200" b="1" strike="noStrike" spc="-1">
                <a:solidFill>
                  <a:srgbClr val="E7E6E6"/>
                </a:solidFill>
                <a:latin typeface="Tahoma"/>
                <a:ea typeface="SF Pro"/>
              </a:rPr>
              <a:t>Conclusions</a:t>
            </a: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PlaceHolder 1"/>
          <p:cNvSpPr>
            <a:spLocks noGrp="1"/>
          </p:cNvSpPr>
          <p:nvPr>
            <p:ph type="sldNum"/>
          </p:nvPr>
        </p:nvSpPr>
        <p:spPr>
          <a:xfrm>
            <a:off x="8714880" y="6025680"/>
            <a:ext cx="2733840" cy="3924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  <a:buNone/>
            </a:pPr>
            <a:fld id="{10FA8786-BCBA-45ED-93C3-96F52A0BD7B6}" type="slidenum">
              <a:rPr lang="en-US" sz="1600" b="0" strike="noStrike" spc="-1">
                <a:solidFill>
                  <a:srgbClr val="1C7DDB"/>
                </a:solidFill>
                <a:latin typeface="Abadi"/>
              </a:rPr>
              <a:t>43</a:t>
            </a:fld>
            <a:endParaRPr lang="en-US" sz="1600" b="0" strike="noStrike" spc="-1">
              <a:latin typeface="Times New Roman"/>
            </a:endParaRPr>
          </a:p>
        </p:txBody>
      </p:sp>
      <p:sp>
        <p:nvSpPr>
          <p:cNvPr id="459" name="Title 8"/>
          <p:cNvSpPr/>
          <p:nvPr/>
        </p:nvSpPr>
        <p:spPr>
          <a:xfrm>
            <a:off x="770040" y="538560"/>
            <a:ext cx="10506240" cy="539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 fontScale="82000" lnSpcReduction="10000"/>
          </a:bodyPr>
          <a:lstStyle/>
          <a:p>
            <a:pPr>
              <a:lnSpc>
                <a:spcPct val="90000"/>
              </a:lnSpc>
              <a:buNone/>
            </a:pPr>
            <a:r>
              <a:rPr lang="en-US" sz="4000" b="0" strike="noStrike" spc="-1">
                <a:solidFill>
                  <a:srgbClr val="0B49CB"/>
                </a:solidFill>
                <a:latin typeface="Abadi"/>
                <a:ea typeface="IBM Plex Mono SemiBold"/>
              </a:rPr>
              <a:t>Conclusions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460" name="Rectangle 459"/>
          <p:cNvSpPr/>
          <p:nvPr/>
        </p:nvSpPr>
        <p:spPr>
          <a:xfrm>
            <a:off x="687240" y="1373040"/>
            <a:ext cx="10971000" cy="6856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Calibri;Calibri"/>
              </a:rPr>
              <a:t>We defined success as a successful recovery process of Falcon9 booster.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Calibri;Calibri"/>
              </a:rPr>
              <a:t>From Falcon 9 and Wiki we imported data and developed tools for investigating factors driving successful booster recovery: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Calibri"/>
                <a:ea typeface="Calibri;Calibri"/>
              </a:rPr>
              <a:t>Payload, Orbit, Booster version, Launching sites…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Calibri;Calibri"/>
              </a:rPr>
              <a:t>Based on these features, we selected a supervised classification model capable of predicting launch outcome with a 94% accuracy. 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Calibri;Calibri"/>
              </a:rPr>
              <a:t>Falcon9 booster recovery process is more risky than a classic launcher, but its success rate: 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Calibri;Calibri"/>
              </a:rPr>
              <a:t>	-increases overtime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Calibri;Calibri"/>
              </a:rPr>
              <a:t>	-at 66%, it is sufficient for maintaining a competitive cost per kg compared with classic Ariane5 /Ariane 6. 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Calibri;Calibri"/>
              </a:rPr>
              <a:t>SpaceX GEO/GTO flights are more risky. 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Calibri;Calibri"/>
              </a:rPr>
              <a:t>Failure could be linked to energy deployed at lift-off, vibrations damaging of electronics, control systems of the booster. 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Calibri;Calibri"/>
              </a:rPr>
              <a:t>ESA/ArianeEspace, Soyuz have an advantage in terms of launch site, on the equator: less energy is required for GTO/GEO flights.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Calibri;Calibri"/>
              </a:rPr>
              <a:t>SpaceX could improve GEO/GTO flights success with a concept like “Sea Launch” close to the equator.  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Calibri;Calibri"/>
              </a:rPr>
              <a:t>Recent successes with FT boosters landing on “drone ship”, bodes well for such a solution. 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Calibri;Calibri"/>
              </a:rPr>
              <a:t>Even with recent recovery failure for GTO/GEO,  SpaceX will maintain a sufficient lead in terms of cost per kg. vs Ariane5 and the new Ariane 6.  Starship may well crush further the competition if similar success rate is achieved.         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2000" b="0" strike="noStrike" spc="-1">
                <a:solidFill>
                  <a:srgbClr val="000000"/>
                </a:solidFill>
                <a:latin typeface="Calibri;Calibri"/>
                <a:ea typeface="Calibri;Calibri"/>
              </a:rPr>
              <a:t> </a:t>
            </a:r>
            <a:endParaRPr lang="en-US" sz="20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PlaceHolder 1"/>
          <p:cNvSpPr>
            <a:spLocks noGrp="1"/>
          </p:cNvSpPr>
          <p:nvPr>
            <p:ph type="sldNum"/>
          </p:nvPr>
        </p:nvSpPr>
        <p:spPr>
          <a:xfrm>
            <a:off x="8714880" y="6025680"/>
            <a:ext cx="2733840" cy="3924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  <a:buNone/>
            </a:pPr>
            <a:fld id="{7DBF53DD-EA0F-42A9-86B9-09529A94B91D}" type="slidenum">
              <a:rPr lang="en-US" sz="1600" b="0" strike="noStrike" spc="-1">
                <a:solidFill>
                  <a:srgbClr val="1C7DDB"/>
                </a:solidFill>
                <a:latin typeface="Abadi"/>
              </a:rPr>
              <a:t>44</a:t>
            </a:fld>
            <a:endParaRPr lang="en-US" sz="1600" b="0" strike="noStrike" spc="-1">
              <a:latin typeface="Times New Roman"/>
            </a:endParaRPr>
          </a:p>
        </p:txBody>
      </p:sp>
      <p:sp>
        <p:nvSpPr>
          <p:cNvPr id="469" name="PlaceHolder 2"/>
          <p:cNvSpPr>
            <a:spLocks noGrp="1"/>
          </p:cNvSpPr>
          <p:nvPr>
            <p:ph/>
          </p:nvPr>
        </p:nvSpPr>
        <p:spPr>
          <a:xfrm>
            <a:off x="914400" y="1371600"/>
            <a:ext cx="9736200" cy="43419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600" b="1" strike="noStrike" spc="-1">
                <a:solidFill>
                  <a:srgbClr val="292929"/>
                </a:solidFill>
                <a:latin typeface="Calibri"/>
              </a:rPr>
              <a:t>Calculate the total payload carried by boosters from NASA (2 methods)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470" name="Title 1"/>
          <p:cNvSpPr/>
          <p:nvPr/>
        </p:nvSpPr>
        <p:spPr>
          <a:xfrm>
            <a:off x="770040" y="538560"/>
            <a:ext cx="10506240" cy="539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 fontScale="82000" lnSpcReduction="10000"/>
          </a:bodyPr>
          <a:lstStyle/>
          <a:p>
            <a:pPr>
              <a:lnSpc>
                <a:spcPct val="90000"/>
              </a:lnSpc>
              <a:buNone/>
            </a:pPr>
            <a:r>
              <a:rPr lang="en-US" sz="4000" b="0" strike="noStrike" spc="-1">
                <a:solidFill>
                  <a:srgbClr val="0B49CB"/>
                </a:solidFill>
                <a:latin typeface="Abadi"/>
                <a:ea typeface="IBM Plex Mono SemiBold"/>
              </a:rPr>
              <a:t>Total Payload Mass</a:t>
            </a:r>
            <a:endParaRPr lang="en-US" sz="4000" b="0" strike="noStrike" spc="-1">
              <a:latin typeface="Arial"/>
            </a:endParaRPr>
          </a:p>
        </p:txBody>
      </p:sp>
      <p:pic>
        <p:nvPicPr>
          <p:cNvPr id="471" name="Picture 470"/>
          <p:cNvPicPr/>
          <p:nvPr/>
        </p:nvPicPr>
        <p:blipFill>
          <a:blip r:embed="rId3"/>
          <a:stretch/>
        </p:blipFill>
        <p:spPr>
          <a:xfrm>
            <a:off x="2057400" y="1973520"/>
            <a:ext cx="7212600" cy="419508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PlaceHolder 1"/>
          <p:cNvSpPr>
            <a:spLocks noGrp="1"/>
          </p:cNvSpPr>
          <p:nvPr>
            <p:ph type="sldNum"/>
          </p:nvPr>
        </p:nvSpPr>
        <p:spPr>
          <a:xfrm>
            <a:off x="8714880" y="6025680"/>
            <a:ext cx="2733840" cy="3924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  <a:buNone/>
            </a:pPr>
            <a:fld id="{2DBD87C2-4BC9-447B-8A04-F37AD195816C}" type="slidenum">
              <a:rPr lang="en-US" sz="1600" b="0" strike="noStrike" spc="-1">
                <a:solidFill>
                  <a:srgbClr val="1C7DDB"/>
                </a:solidFill>
                <a:latin typeface="Abadi"/>
              </a:rPr>
              <a:t>45</a:t>
            </a:fld>
            <a:endParaRPr lang="en-US" sz="1600" b="0" strike="noStrike" spc="-1">
              <a:latin typeface="Times New Roman"/>
            </a:endParaRPr>
          </a:p>
        </p:txBody>
      </p:sp>
      <p:sp>
        <p:nvSpPr>
          <p:cNvPr id="473" name="PlaceHolder 2"/>
          <p:cNvSpPr>
            <a:spLocks noGrp="1"/>
          </p:cNvSpPr>
          <p:nvPr>
            <p:ph/>
          </p:nvPr>
        </p:nvSpPr>
        <p:spPr>
          <a:xfrm>
            <a:off x="770040" y="1371600"/>
            <a:ext cx="9736200" cy="43419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600" b="0" strike="noStrike" spc="-1">
                <a:solidFill>
                  <a:srgbClr val="292929"/>
                </a:solidFill>
                <a:latin typeface="Abadi"/>
              </a:rPr>
              <a:t>Calculate the average payload mass carried by booster version F9 v1.1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endParaRPr lang="en-US" sz="1600" b="0" strike="noStrike" spc="-1">
              <a:latin typeface="Arial"/>
            </a:endParaRPr>
          </a:p>
        </p:txBody>
      </p:sp>
      <p:sp>
        <p:nvSpPr>
          <p:cNvPr id="474" name="Title 1"/>
          <p:cNvSpPr/>
          <p:nvPr/>
        </p:nvSpPr>
        <p:spPr>
          <a:xfrm>
            <a:off x="770040" y="538560"/>
            <a:ext cx="10506240" cy="539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 fontScale="82000" lnSpcReduction="10000"/>
          </a:bodyPr>
          <a:lstStyle/>
          <a:p>
            <a:pPr>
              <a:lnSpc>
                <a:spcPct val="90000"/>
              </a:lnSpc>
              <a:buNone/>
            </a:pPr>
            <a:r>
              <a:rPr lang="en-US" sz="4000" b="0" strike="noStrike" spc="-1">
                <a:solidFill>
                  <a:srgbClr val="0B49CB"/>
                </a:solidFill>
                <a:latin typeface="Abadi"/>
                <a:ea typeface="IBM Plex Mono SemiBold"/>
              </a:rPr>
              <a:t>Average Payload Mass by F9 v1.1</a:t>
            </a:r>
            <a:endParaRPr lang="en-US" sz="4000" b="0" strike="noStrike" spc="-1">
              <a:latin typeface="Arial"/>
            </a:endParaRPr>
          </a:p>
        </p:txBody>
      </p:sp>
      <p:pic>
        <p:nvPicPr>
          <p:cNvPr id="475" name="Picture 474"/>
          <p:cNvPicPr/>
          <p:nvPr/>
        </p:nvPicPr>
        <p:blipFill>
          <a:blip r:embed="rId3"/>
          <a:stretch/>
        </p:blipFill>
        <p:spPr>
          <a:xfrm>
            <a:off x="770040" y="1828800"/>
            <a:ext cx="10215000" cy="102528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PlaceHolder 1"/>
          <p:cNvSpPr>
            <a:spLocks noGrp="1"/>
          </p:cNvSpPr>
          <p:nvPr>
            <p:ph type="sldNum"/>
          </p:nvPr>
        </p:nvSpPr>
        <p:spPr>
          <a:xfrm>
            <a:off x="8714880" y="6025680"/>
            <a:ext cx="2733840" cy="3924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  <a:buNone/>
            </a:pPr>
            <a:fld id="{28E08210-5C8D-4F05-A960-FE0355A2719B}" type="slidenum">
              <a:rPr lang="en-US" sz="1600" b="0" strike="noStrike" spc="-1">
                <a:solidFill>
                  <a:srgbClr val="1C7DDB"/>
                </a:solidFill>
                <a:latin typeface="Abadi"/>
              </a:rPr>
              <a:t>46</a:t>
            </a:fld>
            <a:endParaRPr lang="en-US" sz="1600" b="0" strike="noStrike" spc="-1">
              <a:latin typeface="Times New Roman"/>
            </a:endParaRPr>
          </a:p>
        </p:txBody>
      </p:sp>
      <p:sp>
        <p:nvSpPr>
          <p:cNvPr id="477" name="PlaceHolder 2"/>
          <p:cNvSpPr>
            <a:spLocks noGrp="1"/>
          </p:cNvSpPr>
          <p:nvPr>
            <p:ph/>
          </p:nvPr>
        </p:nvSpPr>
        <p:spPr>
          <a:xfrm>
            <a:off x="770040" y="1825560"/>
            <a:ext cx="9736200" cy="4341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600" b="0" strike="noStrike" spc="-1">
                <a:solidFill>
                  <a:srgbClr val="292929"/>
                </a:solidFill>
                <a:latin typeface="Abadi"/>
              </a:rPr>
              <a:t>Find the dates of the first successful landing outcome on ground pad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endParaRPr lang="en-US" sz="1600" b="0" strike="noStrike" spc="-1">
              <a:latin typeface="Arial"/>
            </a:endParaRPr>
          </a:p>
        </p:txBody>
      </p:sp>
      <p:sp>
        <p:nvSpPr>
          <p:cNvPr id="478" name="Title 1"/>
          <p:cNvSpPr/>
          <p:nvPr/>
        </p:nvSpPr>
        <p:spPr>
          <a:xfrm>
            <a:off x="770040" y="538560"/>
            <a:ext cx="10506240" cy="539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 fontScale="82000" lnSpcReduction="10000"/>
          </a:bodyPr>
          <a:lstStyle/>
          <a:p>
            <a:pPr>
              <a:lnSpc>
                <a:spcPct val="90000"/>
              </a:lnSpc>
              <a:buNone/>
            </a:pPr>
            <a:r>
              <a:rPr lang="en-US" sz="4000" b="0" strike="noStrike" spc="-1">
                <a:solidFill>
                  <a:srgbClr val="0B49CB"/>
                </a:solidFill>
                <a:latin typeface="Abadi"/>
                <a:ea typeface="IBM Plex Mono SemiBold"/>
              </a:rPr>
              <a:t>First Successful Ground Landing Date</a:t>
            </a:r>
            <a:endParaRPr lang="en-US" sz="4000" b="0" strike="noStrike" spc="-1">
              <a:latin typeface="Arial"/>
            </a:endParaRPr>
          </a:p>
        </p:txBody>
      </p:sp>
      <p:pic>
        <p:nvPicPr>
          <p:cNvPr id="479" name="Picture 478"/>
          <p:cNvPicPr/>
          <p:nvPr/>
        </p:nvPicPr>
        <p:blipFill>
          <a:blip r:embed="rId3"/>
          <a:stretch/>
        </p:blipFill>
        <p:spPr>
          <a:xfrm>
            <a:off x="770040" y="2286000"/>
            <a:ext cx="9712080" cy="10173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PlaceHolder 1"/>
          <p:cNvSpPr>
            <a:spLocks noGrp="1"/>
          </p:cNvSpPr>
          <p:nvPr>
            <p:ph type="sldNum"/>
          </p:nvPr>
        </p:nvSpPr>
        <p:spPr>
          <a:xfrm>
            <a:off x="8714880" y="6025680"/>
            <a:ext cx="2733840" cy="3924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  <a:buNone/>
            </a:pPr>
            <a:fld id="{3CFE2DCC-13E5-46C0-804D-61E5A1BF5955}" type="slidenum">
              <a:rPr lang="en-US" sz="1600" b="0" strike="noStrike" spc="-1">
                <a:solidFill>
                  <a:srgbClr val="1C7DDB"/>
                </a:solidFill>
                <a:latin typeface="Abadi"/>
              </a:rPr>
              <a:t>47</a:t>
            </a:fld>
            <a:endParaRPr lang="en-US" sz="1600" b="0" strike="noStrike" spc="-1">
              <a:latin typeface="Times New Roman"/>
            </a:endParaRPr>
          </a:p>
        </p:txBody>
      </p:sp>
      <p:sp>
        <p:nvSpPr>
          <p:cNvPr id="481" name="PlaceHolder 2"/>
          <p:cNvSpPr>
            <a:spLocks noGrp="1"/>
          </p:cNvSpPr>
          <p:nvPr>
            <p:ph/>
          </p:nvPr>
        </p:nvSpPr>
        <p:spPr>
          <a:xfrm>
            <a:off x="775800" y="1598040"/>
            <a:ext cx="9736200" cy="43419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600" b="0" strike="noStrike" spc="-1">
                <a:solidFill>
                  <a:srgbClr val="292929"/>
                </a:solidFill>
                <a:latin typeface="Calibri"/>
              </a:rPr>
              <a:t>List the names of the boosters which have carried the maximum payload mass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endParaRPr lang="en-US" sz="1600" b="0" strike="noStrike" spc="-1">
              <a:latin typeface="Arial"/>
            </a:endParaRPr>
          </a:p>
        </p:txBody>
      </p:sp>
      <p:sp>
        <p:nvSpPr>
          <p:cNvPr id="482" name="Title 1"/>
          <p:cNvSpPr/>
          <p:nvPr/>
        </p:nvSpPr>
        <p:spPr>
          <a:xfrm>
            <a:off x="770040" y="538560"/>
            <a:ext cx="10506240" cy="539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 fontScale="82000" lnSpcReduction="10000"/>
          </a:bodyPr>
          <a:lstStyle/>
          <a:p>
            <a:pPr>
              <a:lnSpc>
                <a:spcPct val="90000"/>
              </a:lnSpc>
              <a:buNone/>
            </a:pPr>
            <a:r>
              <a:rPr lang="en-US" sz="4000" b="0" strike="noStrike" spc="-1">
                <a:solidFill>
                  <a:srgbClr val="0B49CB"/>
                </a:solidFill>
                <a:latin typeface="Abadi"/>
                <a:ea typeface="IBM Plex Mono SemiBold"/>
              </a:rPr>
              <a:t>Boosters Carried Maximum Payload</a:t>
            </a:r>
            <a:endParaRPr lang="en-US" sz="4000" b="0" strike="noStrike" spc="-1">
              <a:latin typeface="Arial"/>
            </a:endParaRPr>
          </a:p>
        </p:txBody>
      </p:sp>
      <p:pic>
        <p:nvPicPr>
          <p:cNvPr id="483" name="Picture 482"/>
          <p:cNvPicPr/>
          <p:nvPr/>
        </p:nvPicPr>
        <p:blipFill>
          <a:blip r:embed="rId3"/>
          <a:stretch/>
        </p:blipFill>
        <p:spPr>
          <a:xfrm>
            <a:off x="2514600" y="2385360"/>
            <a:ext cx="6465960" cy="33264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PlaceHolder 1"/>
          <p:cNvSpPr>
            <a:spLocks noGrp="1"/>
          </p:cNvSpPr>
          <p:nvPr>
            <p:ph type="sldNum"/>
          </p:nvPr>
        </p:nvSpPr>
        <p:spPr>
          <a:xfrm>
            <a:off x="8714880" y="6025680"/>
            <a:ext cx="2733840" cy="3924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  <a:buNone/>
            </a:pPr>
            <a:fld id="{439B8CF1-5A3F-4124-AA2A-97DC262C8C39}" type="slidenum">
              <a:rPr lang="en-US" sz="1600" b="0" strike="noStrike" spc="-1">
                <a:solidFill>
                  <a:srgbClr val="1C7DDB"/>
                </a:solidFill>
                <a:latin typeface="Abadi"/>
              </a:rPr>
              <a:t>48</a:t>
            </a:fld>
            <a:endParaRPr lang="en-US" sz="1600" b="0" strike="noStrike" spc="-1">
              <a:latin typeface="Times New Roman"/>
            </a:endParaRPr>
          </a:p>
        </p:txBody>
      </p:sp>
      <p:sp>
        <p:nvSpPr>
          <p:cNvPr id="485" name="PlaceHolder 2"/>
          <p:cNvSpPr>
            <a:spLocks noGrp="1"/>
          </p:cNvSpPr>
          <p:nvPr>
            <p:ph/>
          </p:nvPr>
        </p:nvSpPr>
        <p:spPr>
          <a:xfrm>
            <a:off x="770040" y="1825560"/>
            <a:ext cx="9736200" cy="4341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600" b="0" strike="noStrike" spc="-1">
                <a:solidFill>
                  <a:srgbClr val="292929"/>
                </a:solidFill>
                <a:latin typeface="Calibri"/>
              </a:rPr>
              <a:t>List the failed landing_outcomes in drone ship, their booster versions, and launch site names for in year 2015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486" name="Title 1"/>
          <p:cNvSpPr/>
          <p:nvPr/>
        </p:nvSpPr>
        <p:spPr>
          <a:xfrm>
            <a:off x="770040" y="538560"/>
            <a:ext cx="10506240" cy="539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 fontScale="82000" lnSpcReduction="10000"/>
          </a:bodyPr>
          <a:lstStyle/>
          <a:p>
            <a:pPr>
              <a:lnSpc>
                <a:spcPct val="90000"/>
              </a:lnSpc>
              <a:buNone/>
            </a:pPr>
            <a:r>
              <a:rPr lang="en-US" sz="4000" b="0" strike="noStrike" spc="-1">
                <a:solidFill>
                  <a:srgbClr val="0B49CB"/>
                </a:solidFill>
                <a:latin typeface="Abadi"/>
                <a:ea typeface="IBM Plex Mono SemiBold"/>
              </a:rPr>
              <a:t>2015 Launch Records</a:t>
            </a:r>
            <a:endParaRPr lang="en-US" sz="4000" b="0" strike="noStrike" spc="-1">
              <a:latin typeface="Arial"/>
            </a:endParaRPr>
          </a:p>
        </p:txBody>
      </p:sp>
      <p:pic>
        <p:nvPicPr>
          <p:cNvPr id="487" name="Picture 486"/>
          <p:cNvPicPr/>
          <p:nvPr/>
        </p:nvPicPr>
        <p:blipFill>
          <a:blip r:embed="rId3"/>
          <a:stretch/>
        </p:blipFill>
        <p:spPr>
          <a:xfrm>
            <a:off x="2697840" y="2514600"/>
            <a:ext cx="6214320" cy="28692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PlaceHolder 1"/>
          <p:cNvSpPr>
            <a:spLocks noGrp="1"/>
          </p:cNvSpPr>
          <p:nvPr>
            <p:ph type="sldNum"/>
          </p:nvPr>
        </p:nvSpPr>
        <p:spPr>
          <a:xfrm>
            <a:off x="8714880" y="6025680"/>
            <a:ext cx="2733840" cy="3924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  <a:buNone/>
            </a:pPr>
            <a:fld id="{DFFD0308-FF4F-4C60-83C0-99DC921583B5}" type="slidenum">
              <a:rPr lang="en-US" sz="1600" b="0" strike="noStrike" spc="-1">
                <a:solidFill>
                  <a:srgbClr val="1C7DDB"/>
                </a:solidFill>
                <a:latin typeface="Abadi"/>
              </a:rPr>
              <a:t>49</a:t>
            </a:fld>
            <a:endParaRPr lang="en-US" sz="1600" b="0" strike="noStrike" spc="-1">
              <a:latin typeface="Times New Roman"/>
            </a:endParaRPr>
          </a:p>
        </p:txBody>
      </p:sp>
      <p:sp>
        <p:nvSpPr>
          <p:cNvPr id="489" name="PlaceHolder 2"/>
          <p:cNvSpPr>
            <a:spLocks noGrp="1"/>
          </p:cNvSpPr>
          <p:nvPr>
            <p:ph/>
          </p:nvPr>
        </p:nvSpPr>
        <p:spPr>
          <a:xfrm>
            <a:off x="920520" y="1699560"/>
            <a:ext cx="4562640" cy="4341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600" b="0" strike="noStrike" spc="-1">
                <a:solidFill>
                  <a:srgbClr val="292929"/>
                </a:solidFill>
                <a:latin typeface="Calibri"/>
              </a:rPr>
              <a:t>Rank the count of landing outcomes (such as Failure (drone ship) or Success (ground pad)) between the date 2010-06-04 and 2017-03-20, in descending order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endParaRPr lang="en-US" sz="1600" b="0" strike="noStrike" spc="-1">
              <a:latin typeface="Arial"/>
            </a:endParaRPr>
          </a:p>
        </p:txBody>
      </p:sp>
      <p:sp>
        <p:nvSpPr>
          <p:cNvPr id="490" name="Title 1"/>
          <p:cNvSpPr/>
          <p:nvPr/>
        </p:nvSpPr>
        <p:spPr>
          <a:xfrm>
            <a:off x="770040" y="538560"/>
            <a:ext cx="10506240" cy="539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 fontScale="80000" lnSpcReduction="10000"/>
          </a:bodyPr>
          <a:lstStyle/>
          <a:p>
            <a:pPr>
              <a:lnSpc>
                <a:spcPct val="90000"/>
              </a:lnSpc>
              <a:buNone/>
            </a:pPr>
            <a:r>
              <a:rPr lang="en-US" sz="4000" b="0" strike="noStrike" spc="-1">
                <a:solidFill>
                  <a:srgbClr val="0B49CB"/>
                </a:solidFill>
                <a:latin typeface="Abadi"/>
                <a:ea typeface="IBM Plex Mono SemiBold"/>
              </a:rPr>
              <a:t>Rank Landing Outcomes Between 2010-06-04 and 2017-03-20</a:t>
            </a:r>
            <a:endParaRPr lang="en-US" sz="4000" b="0" strike="noStrike" spc="-1">
              <a:latin typeface="Arial"/>
            </a:endParaRPr>
          </a:p>
        </p:txBody>
      </p:sp>
      <p:pic>
        <p:nvPicPr>
          <p:cNvPr id="491" name="Picture 490"/>
          <p:cNvPicPr/>
          <p:nvPr/>
        </p:nvPicPr>
        <p:blipFill>
          <a:blip r:embed="rId3"/>
          <a:stretch/>
        </p:blipFill>
        <p:spPr>
          <a:xfrm>
            <a:off x="5486400" y="1699560"/>
            <a:ext cx="5802840" cy="42408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PlaceHolder 1"/>
          <p:cNvSpPr>
            <a:spLocks noGrp="1"/>
          </p:cNvSpPr>
          <p:nvPr>
            <p:ph type="sldNum"/>
          </p:nvPr>
        </p:nvSpPr>
        <p:spPr>
          <a:xfrm>
            <a:off x="8714880" y="6025680"/>
            <a:ext cx="2733840" cy="3924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rmAutofit/>
          </a:bodyPr>
          <a:lstStyle/>
          <a:p>
            <a:pPr algn="r">
              <a:lnSpc>
                <a:spcPct val="100000"/>
              </a:lnSpc>
              <a:spcAft>
                <a:spcPts val="601"/>
              </a:spcAft>
              <a:buNone/>
            </a:pPr>
            <a:fld id="{BA0F75CC-E12D-4AE5-8532-3FEC7B9378A1}" type="slidenum">
              <a:rPr lang="en-US" sz="1600" b="0" strike="noStrike" spc="-1">
                <a:solidFill>
                  <a:srgbClr val="1C7DDB"/>
                </a:solidFill>
                <a:latin typeface="Abadi"/>
              </a:rPr>
              <a:t>5</a:t>
            </a:fld>
            <a:endParaRPr lang="en-US" sz="1600" b="0" strike="noStrike" spc="-1">
              <a:latin typeface="Times New Roman"/>
            </a:endParaRPr>
          </a:p>
        </p:txBody>
      </p:sp>
      <p:sp>
        <p:nvSpPr>
          <p:cNvPr id="175" name="Title 6"/>
          <p:cNvSpPr/>
          <p:nvPr/>
        </p:nvSpPr>
        <p:spPr>
          <a:xfrm>
            <a:off x="828000" y="538560"/>
            <a:ext cx="10520640" cy="539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 fontScale="82000" lnSpcReduction="10000"/>
          </a:bodyPr>
          <a:lstStyle/>
          <a:p>
            <a:pPr>
              <a:lnSpc>
                <a:spcPct val="90000"/>
              </a:lnSpc>
              <a:buNone/>
            </a:pPr>
            <a:r>
              <a:rPr lang="en-US" sz="4000" b="0" strike="noStrike" spc="-1">
                <a:solidFill>
                  <a:srgbClr val="0B49CB"/>
                </a:solidFill>
                <a:latin typeface="Abadi"/>
                <a:ea typeface="IBM Plex Mono SemiBold"/>
              </a:rPr>
              <a:t>Introduction  -  Business understanding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176" name="Rectangle 175"/>
          <p:cNvSpPr/>
          <p:nvPr/>
        </p:nvSpPr>
        <p:spPr>
          <a:xfrm>
            <a:off x="524880" y="6054480"/>
            <a:ext cx="300600" cy="338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  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177" name="Picture 176"/>
          <p:cNvPicPr/>
          <p:nvPr/>
        </p:nvPicPr>
        <p:blipFill>
          <a:blip r:embed="rId3"/>
          <a:stretch/>
        </p:blipFill>
        <p:spPr>
          <a:xfrm>
            <a:off x="5029200" y="4473000"/>
            <a:ext cx="6575400" cy="1235160"/>
          </a:xfrm>
          <a:prstGeom prst="rect">
            <a:avLst/>
          </a:prstGeom>
          <a:ln w="0">
            <a:noFill/>
          </a:ln>
        </p:spPr>
      </p:pic>
      <p:sp>
        <p:nvSpPr>
          <p:cNvPr id="178" name="Rectangle 177"/>
          <p:cNvSpPr/>
          <p:nvPr/>
        </p:nvSpPr>
        <p:spPr>
          <a:xfrm>
            <a:off x="457560" y="1600200"/>
            <a:ext cx="5250600" cy="3193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marL="216000" indent="-216000">
              <a:lnSpc>
                <a:spcPct val="90000"/>
              </a:lnSpc>
              <a:spcBef>
                <a:spcPts val="72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600" b="1" strike="noStrike" spc="-1">
                <a:solidFill>
                  <a:srgbClr val="000000"/>
                </a:solidFill>
                <a:latin typeface="Calibri"/>
                <a:ea typeface="Calibri;Calibri"/>
              </a:rPr>
              <a:t>Falcon 9/Falcon9 heavy  v. Ariane 6</a:t>
            </a:r>
            <a:endParaRPr lang="en-US" sz="1600" b="0" strike="noStrike" spc="-1">
              <a:latin typeface="Arial"/>
            </a:endParaRPr>
          </a:p>
          <a:p>
            <a:pPr marL="216000" indent="-216000">
              <a:lnSpc>
                <a:spcPct val="90000"/>
              </a:lnSpc>
              <a:spcBef>
                <a:spcPts val="72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Calibri;Calibri"/>
              </a:rPr>
              <a:t>Falcon9 / Falcon 9 Heavy can easily compete with new Ariane 6 (2 or 4 boosters) in terms of:</a:t>
            </a:r>
            <a:endParaRPr lang="en-US" sz="1600" b="0" strike="noStrike" spc="-1">
              <a:latin typeface="Arial"/>
            </a:endParaRPr>
          </a:p>
          <a:p>
            <a:pPr marL="864000" lvl="3" indent="-216000">
              <a:lnSpc>
                <a:spcPct val="90000"/>
              </a:lnSpc>
              <a:spcBef>
                <a:spcPts val="72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Calibri;Calibri"/>
              </a:rPr>
              <a:t>Cost per kg</a:t>
            </a:r>
            <a:endParaRPr lang="en-US" sz="1600" b="0" strike="noStrike" spc="-1">
              <a:latin typeface="Arial"/>
            </a:endParaRPr>
          </a:p>
          <a:p>
            <a:pPr marL="864000" lvl="3" indent="-216000">
              <a:lnSpc>
                <a:spcPct val="90000"/>
              </a:lnSpc>
              <a:spcBef>
                <a:spcPts val="72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Calibri;Calibri"/>
              </a:rPr>
              <a:t>Payload mass</a:t>
            </a:r>
            <a:endParaRPr lang="en-US" sz="1600" b="0" strike="noStrike" spc="-1">
              <a:latin typeface="Arial"/>
            </a:endParaRPr>
          </a:p>
          <a:p>
            <a:pPr marL="216000" indent="-216000">
              <a:lnSpc>
                <a:spcPct val="90000"/>
              </a:lnSpc>
              <a:spcBef>
                <a:spcPts val="72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Calibri;Calibri"/>
              </a:rPr>
              <a:t>SpaceX Starship will further crush the competition in both domains. </a:t>
            </a:r>
            <a:endParaRPr lang="en-US" sz="1600" b="0" strike="noStrike" spc="-1">
              <a:latin typeface="Arial"/>
            </a:endParaRPr>
          </a:p>
          <a:p>
            <a:pPr marL="216000" indent="-216000">
              <a:lnSpc>
                <a:spcPct val="90000"/>
              </a:lnSpc>
              <a:spcBef>
                <a:spcPts val="72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Calibri;Calibri"/>
              </a:rPr>
              <a:t>Falcon9 and Starship costs are way lower due to reuse of boosters </a:t>
            </a:r>
            <a:endParaRPr lang="en-US" sz="1600" b="0" strike="noStrike" spc="-1">
              <a:latin typeface="Arial"/>
            </a:endParaRPr>
          </a:p>
          <a:p>
            <a:pPr marL="216000" indent="-216000">
              <a:lnSpc>
                <a:spcPct val="90000"/>
              </a:lnSpc>
              <a:spcBef>
                <a:spcPts val="72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Calibri;Calibri"/>
              </a:rPr>
              <a:t>Ariane-6 will be a classic launcher for reliability purposes</a:t>
            </a:r>
            <a:endParaRPr lang="en-US" sz="1600" b="0" strike="noStrike" spc="-1">
              <a:latin typeface="Arial"/>
            </a:endParaRPr>
          </a:p>
          <a:p>
            <a:pPr marL="216000" indent="-216000">
              <a:lnSpc>
                <a:spcPct val="90000"/>
              </a:lnSpc>
              <a:spcBef>
                <a:spcPts val="72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Calibri;Calibri"/>
              </a:rPr>
              <a:t>Falcon9 reliability can’t compete with Ariane-5G record</a:t>
            </a:r>
            <a:endParaRPr lang="en-US" sz="1600" b="0" strike="noStrike" spc="-1">
              <a:latin typeface="Arial"/>
            </a:endParaRPr>
          </a:p>
          <a:p>
            <a:pPr marL="216000" indent="-216000">
              <a:lnSpc>
                <a:spcPct val="90000"/>
              </a:lnSpc>
              <a:spcBef>
                <a:spcPts val="72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600" b="1" strike="noStrike" spc="-1">
                <a:solidFill>
                  <a:srgbClr val="000000"/>
                </a:solidFill>
                <a:latin typeface="Calibri"/>
                <a:ea typeface="Calibri;Calibri"/>
              </a:rPr>
              <a:t>Falcon9 booster recovery success rate is still an issue.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720"/>
              </a:spcBef>
              <a:buNone/>
            </a:pPr>
            <a:endParaRPr lang="en-US" sz="1600" b="0" strike="noStrike" spc="-1">
              <a:latin typeface="Arial"/>
            </a:endParaRPr>
          </a:p>
        </p:txBody>
      </p:sp>
      <p:grpSp>
        <p:nvGrpSpPr>
          <p:cNvPr id="179" name="Group 178"/>
          <p:cNvGrpSpPr/>
          <p:nvPr/>
        </p:nvGrpSpPr>
        <p:grpSpPr>
          <a:xfrm>
            <a:off x="6036480" y="1601640"/>
            <a:ext cx="5158080" cy="2532600"/>
            <a:chOff x="6036480" y="1601640"/>
            <a:chExt cx="5158080" cy="2532600"/>
          </a:xfrm>
        </p:grpSpPr>
        <p:grpSp>
          <p:nvGrpSpPr>
            <p:cNvPr id="180" name="Group 179"/>
            <p:cNvGrpSpPr/>
            <p:nvPr/>
          </p:nvGrpSpPr>
          <p:grpSpPr>
            <a:xfrm>
              <a:off x="6036480" y="1601640"/>
              <a:ext cx="5158080" cy="2277720"/>
              <a:chOff x="6036480" y="1601640"/>
              <a:chExt cx="5158080" cy="2277720"/>
            </a:xfrm>
          </p:grpSpPr>
          <p:pic>
            <p:nvPicPr>
              <p:cNvPr id="181" name="Picture 180"/>
              <p:cNvPicPr/>
              <p:nvPr/>
            </p:nvPicPr>
            <p:blipFill>
              <a:blip r:embed="rId4"/>
              <a:stretch/>
            </p:blipFill>
            <p:spPr>
              <a:xfrm>
                <a:off x="6036480" y="1601640"/>
                <a:ext cx="2908800" cy="227772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182" name="Picture 181"/>
              <p:cNvPicPr/>
              <p:nvPr/>
            </p:nvPicPr>
            <p:blipFill>
              <a:blip r:embed="rId5"/>
              <a:stretch/>
            </p:blipFill>
            <p:spPr>
              <a:xfrm>
                <a:off x="8953560" y="1601640"/>
                <a:ext cx="2241000" cy="2277720"/>
              </a:xfrm>
              <a:prstGeom prst="rect">
                <a:avLst/>
              </a:prstGeom>
              <a:ln w="0">
                <a:noFill/>
              </a:ln>
            </p:spPr>
          </p:pic>
        </p:grpSp>
        <p:sp>
          <p:nvSpPr>
            <p:cNvPr id="183" name="Rectangle 182"/>
            <p:cNvSpPr/>
            <p:nvPr/>
          </p:nvSpPr>
          <p:spPr>
            <a:xfrm>
              <a:off x="6400800" y="3881160"/>
              <a:ext cx="4570200" cy="25308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en-US" sz="1300" b="0" strike="noStrike" spc="-1">
                  <a:solidFill>
                    <a:srgbClr val="000000"/>
                  </a:solidFill>
                  <a:latin typeface="Calibri"/>
                  <a:ea typeface="DejaVu Sans"/>
                </a:rPr>
                <a:t>  Ariane 64 (4 boosters)                                          SpaceX Starship</a:t>
              </a:r>
              <a:endParaRPr lang="en-US" sz="1300" b="0" strike="noStrike" spc="-1">
                <a:latin typeface="Arial"/>
              </a:endParaRPr>
            </a:p>
          </p:txBody>
        </p:sp>
      </p:grp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PlaceHolder 1"/>
          <p:cNvSpPr>
            <a:spLocks noGrp="1"/>
          </p:cNvSpPr>
          <p:nvPr>
            <p:ph type="sldNum"/>
          </p:nvPr>
        </p:nvSpPr>
        <p:spPr>
          <a:xfrm>
            <a:off x="8714880" y="6025680"/>
            <a:ext cx="2733840" cy="3924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  <a:buNone/>
            </a:pPr>
            <a:fld id="{F2247868-4BFD-4678-B849-DDCBE032329C}" type="slidenum">
              <a:rPr lang="en-US" sz="1600" b="0" strike="noStrike" spc="-1">
                <a:solidFill>
                  <a:srgbClr val="1C7DDB"/>
                </a:solidFill>
                <a:latin typeface="Abadi"/>
              </a:rPr>
              <a:t>50</a:t>
            </a:fld>
            <a:endParaRPr lang="en-US" sz="1600" b="0" strike="noStrike" spc="-1">
              <a:latin typeface="Times New Roman"/>
            </a:endParaRPr>
          </a:p>
        </p:txBody>
      </p:sp>
      <p:sp>
        <p:nvSpPr>
          <p:cNvPr id="493" name="PlaceHolder 2"/>
          <p:cNvSpPr>
            <a:spLocks noGrp="1"/>
          </p:cNvSpPr>
          <p:nvPr>
            <p:ph/>
          </p:nvPr>
        </p:nvSpPr>
        <p:spPr>
          <a:xfrm>
            <a:off x="770040" y="1859400"/>
            <a:ext cx="10506240" cy="43419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b="0" strike="noStrike" spc="-1">
                <a:solidFill>
                  <a:srgbClr val="292929"/>
                </a:solidFill>
                <a:latin typeface="Abadi"/>
              </a:rPr>
              <a:t>PO, SSO, GTO, GEO.  From ESA website.  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494" name="Title 9"/>
          <p:cNvSpPr/>
          <p:nvPr/>
        </p:nvSpPr>
        <p:spPr>
          <a:xfrm>
            <a:off x="770040" y="538560"/>
            <a:ext cx="10506240" cy="539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 fontScale="82000" lnSpcReduction="10000"/>
          </a:bodyPr>
          <a:lstStyle/>
          <a:p>
            <a:pPr>
              <a:lnSpc>
                <a:spcPct val="90000"/>
              </a:lnSpc>
              <a:buNone/>
            </a:pPr>
            <a:r>
              <a:rPr lang="en-US" sz="4000" b="0" strike="noStrike" spc="-1">
                <a:solidFill>
                  <a:srgbClr val="0B49CB"/>
                </a:solidFill>
                <a:latin typeface="Abadi"/>
                <a:ea typeface="IBM Plex Mono SemiBold"/>
              </a:rPr>
              <a:t>Glossary</a:t>
            </a:r>
            <a:endParaRPr lang="en-US" sz="4000" b="0" strike="noStrike" spc="-1">
              <a:latin typeface="Arial"/>
            </a:endParaRPr>
          </a:p>
        </p:txBody>
      </p:sp>
      <p:pic>
        <p:nvPicPr>
          <p:cNvPr id="495" name="Picture 494"/>
          <p:cNvPicPr/>
          <p:nvPr/>
        </p:nvPicPr>
        <p:blipFill>
          <a:blip r:embed="rId4"/>
          <a:stretch/>
        </p:blipFill>
        <p:spPr>
          <a:xfrm>
            <a:off x="770040" y="2971800"/>
            <a:ext cx="3321720" cy="2736360"/>
          </a:xfrm>
          <a:prstGeom prst="rect">
            <a:avLst/>
          </a:prstGeom>
          <a:ln w="0">
            <a:noFill/>
          </a:ln>
        </p:spPr>
      </p:pic>
      <p:pic>
        <p:nvPicPr>
          <p:cNvPr id="496" name="Picture 495"/>
          <p:cNvPicPr/>
          <p:nvPr/>
        </p:nvPicPr>
        <p:blipFill>
          <a:blip r:embed="rId5"/>
          <a:stretch/>
        </p:blipFill>
        <p:spPr>
          <a:xfrm>
            <a:off x="4343400" y="2971800"/>
            <a:ext cx="3321720" cy="2736360"/>
          </a:xfrm>
          <a:prstGeom prst="rect">
            <a:avLst/>
          </a:prstGeom>
          <a:ln w="0">
            <a:noFill/>
          </a:ln>
        </p:spPr>
      </p:pic>
      <p:pic>
        <p:nvPicPr>
          <p:cNvPr id="497" name="Picture 496"/>
          <p:cNvPicPr/>
          <p:nvPr/>
        </p:nvPicPr>
        <p:blipFill>
          <a:blip r:embed="rId6"/>
          <a:stretch/>
        </p:blipFill>
        <p:spPr>
          <a:xfrm>
            <a:off x="8001000" y="2971800"/>
            <a:ext cx="3321720" cy="27363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TextBox 8"/>
          <p:cNvSpPr/>
          <p:nvPr/>
        </p:nvSpPr>
        <p:spPr>
          <a:xfrm>
            <a:off x="659880" y="3200400"/>
            <a:ext cx="5275800" cy="577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3200" b="1" strike="noStrike" spc="-1">
                <a:solidFill>
                  <a:srgbClr val="E7E6E6"/>
                </a:solidFill>
                <a:latin typeface="Verdana"/>
                <a:ea typeface="SF Pro"/>
              </a:rPr>
              <a:t>Thank you !</a:t>
            </a: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/>
          </p:cNvSpPr>
          <p:nvPr>
            <p:ph type="sldNum"/>
          </p:nvPr>
        </p:nvSpPr>
        <p:spPr>
          <a:xfrm>
            <a:off x="8714880" y="6025680"/>
            <a:ext cx="2733840" cy="3924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rmAutofit/>
          </a:bodyPr>
          <a:lstStyle/>
          <a:p>
            <a:pPr algn="r">
              <a:lnSpc>
                <a:spcPct val="100000"/>
              </a:lnSpc>
              <a:spcAft>
                <a:spcPts val="601"/>
              </a:spcAft>
              <a:buNone/>
            </a:pPr>
            <a:fld id="{EE14908C-C75A-4FC4-9403-9B4A36C97701}" type="slidenum">
              <a:rPr lang="en-US" sz="1600" b="0" strike="noStrike" spc="-1">
                <a:solidFill>
                  <a:srgbClr val="1C7DDB"/>
                </a:solidFill>
                <a:latin typeface="Abadi"/>
              </a:rPr>
              <a:t>6</a:t>
            </a:fld>
            <a:endParaRPr lang="en-US" sz="1600" b="0" strike="noStrike" spc="-1">
              <a:latin typeface="Times New Roman"/>
            </a:endParaRPr>
          </a:p>
        </p:txBody>
      </p:sp>
      <p:sp>
        <p:nvSpPr>
          <p:cNvPr id="185" name="Title 2"/>
          <p:cNvSpPr/>
          <p:nvPr/>
        </p:nvSpPr>
        <p:spPr>
          <a:xfrm>
            <a:off x="828000" y="538560"/>
            <a:ext cx="10520640" cy="539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 fontScale="82000" lnSpcReduction="10000"/>
          </a:bodyPr>
          <a:lstStyle/>
          <a:p>
            <a:pPr>
              <a:lnSpc>
                <a:spcPct val="90000"/>
              </a:lnSpc>
              <a:buNone/>
            </a:pPr>
            <a:r>
              <a:rPr lang="en-US" sz="4000" b="0" strike="noStrike" spc="-1">
                <a:solidFill>
                  <a:srgbClr val="0B49CB"/>
                </a:solidFill>
                <a:latin typeface="Abadi"/>
                <a:ea typeface="IBM Plex Mono SemiBold"/>
              </a:rPr>
              <a:t>Introduction - Business understanding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186" name="Rectangle 185"/>
          <p:cNvSpPr/>
          <p:nvPr/>
        </p:nvSpPr>
        <p:spPr>
          <a:xfrm>
            <a:off x="691560" y="1371600"/>
            <a:ext cx="6622200" cy="4113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90000"/>
              </a:lnSpc>
              <a:buNone/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90000"/>
              </a:lnSpc>
              <a:buNone/>
            </a:pPr>
            <a:r>
              <a:rPr lang="en-US" sz="1500" b="0" strike="noStrike" spc="-1">
                <a:solidFill>
                  <a:srgbClr val="000000"/>
                </a:solidFill>
                <a:latin typeface="Calibri"/>
                <a:ea typeface="DejaVu Sans"/>
              </a:rPr>
              <a:t>SpaceX CEO Elon Musk has criticized European efforts in the emergent new space race. In March 2021, he wrote on Twitter:</a:t>
            </a:r>
            <a:endParaRPr lang="en-US" sz="15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500" b="0" i="1" strike="noStrike" spc="-1">
                <a:solidFill>
                  <a:srgbClr val="990000"/>
                </a:solidFill>
                <a:latin typeface="Calibri"/>
                <a:ea typeface="DejaVu Sans"/>
              </a:rPr>
              <a:t>“They are aiming too low. Only rockets that are fully &amp; rapidly reusable will be competitive. Everything else will seem like a cloth biplane in the age of jets.”</a:t>
            </a:r>
            <a:endParaRPr lang="en-US" sz="15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500" b="0" strike="noStrike" spc="-1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Reliability v. Risky concept: “reusability” and Significant cost reduction 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800" b="0" strike="noStrike" spc="-1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Calibri;Calibri"/>
              </a:rPr>
              <a:t>SpaceX financial viability heavily depends on the successful landing of the booster (booster recovery) defined as “mission success”.  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800" b="0" strike="noStrike" spc="-1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Calibri;Calibri"/>
              </a:rPr>
              <a:t>Using SpaceX Falcon9 database, we develop AI tools: </a:t>
            </a:r>
            <a:endParaRPr lang="en-US" sz="1800" b="0" strike="noStrike" spc="-1">
              <a:latin typeface="Arial"/>
            </a:endParaRPr>
          </a:p>
          <a:p>
            <a:pPr marL="432000" lvl="1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Calibri;Calibri"/>
              </a:rPr>
              <a:t>for visualizing, analyzing features conditioning mission success  </a:t>
            </a:r>
            <a:endParaRPr lang="en-US" sz="1800" b="0" strike="noStrike" spc="-1">
              <a:latin typeface="Arial"/>
            </a:endParaRPr>
          </a:p>
          <a:p>
            <a:pPr marL="432000" lvl="1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Calibri;Calibri"/>
              </a:rPr>
              <a:t>for predicting Falcon 9 success and SpaceX financial viability using supervised classification algorithms.</a:t>
            </a:r>
            <a:r>
              <a:rPr lang="en-US" sz="1800" b="0" strike="noStrike" spc="-1">
                <a:solidFill>
                  <a:srgbClr val="000000"/>
                </a:solidFill>
                <a:latin typeface="Calibri;Calibri"/>
                <a:ea typeface="Calibri;Calibri"/>
              </a:rPr>
              <a:t>  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187" name="Picture 186"/>
          <p:cNvPicPr/>
          <p:nvPr/>
        </p:nvPicPr>
        <p:blipFill>
          <a:blip r:embed="rId3"/>
          <a:srcRect b="20836"/>
          <a:stretch/>
        </p:blipFill>
        <p:spPr>
          <a:xfrm>
            <a:off x="7232760" y="1317240"/>
            <a:ext cx="4195440" cy="47898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PlaceHolder 1"/>
          <p:cNvSpPr>
            <a:spLocks noGrp="1"/>
          </p:cNvSpPr>
          <p:nvPr>
            <p:ph type="sldNum"/>
          </p:nvPr>
        </p:nvSpPr>
        <p:spPr>
          <a:xfrm>
            <a:off x="10744200" y="6356520"/>
            <a:ext cx="1438560" cy="3556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  <a:buNone/>
            </a:pPr>
            <a:fld id="{EFFED611-BC1E-4CCA-9A81-CB48C0BE458B}" type="slidenum">
              <a:rPr lang="en-US" sz="1600" b="1" strike="noStrike" spc="-1">
                <a:solidFill>
                  <a:srgbClr val="FFFFFF"/>
                </a:solidFill>
                <a:latin typeface="Abadi"/>
              </a:rPr>
              <a:t>7</a:t>
            </a:fld>
            <a:endParaRPr lang="en-US" sz="1600" b="0" strike="noStrike" spc="-1">
              <a:latin typeface="Times New Roman"/>
            </a:endParaRPr>
          </a:p>
        </p:txBody>
      </p:sp>
      <p:sp>
        <p:nvSpPr>
          <p:cNvPr id="189" name="TextBox 3"/>
          <p:cNvSpPr/>
          <p:nvPr/>
        </p:nvSpPr>
        <p:spPr>
          <a:xfrm>
            <a:off x="659880" y="3200400"/>
            <a:ext cx="3217680" cy="790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400" b="0" strike="noStrike" spc="-1">
                <a:solidFill>
                  <a:srgbClr val="E7E6E6"/>
                </a:solidFill>
                <a:latin typeface="Verdana"/>
                <a:ea typeface="SF Pro"/>
              </a:rPr>
              <a:t>Section 1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3200" b="1" strike="noStrike" spc="-1">
                <a:solidFill>
                  <a:srgbClr val="E7E6E6"/>
                </a:solidFill>
                <a:latin typeface="Verdana"/>
                <a:ea typeface="SF Pro"/>
              </a:rPr>
              <a:t>Methodology</a:t>
            </a: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PlaceHolder 1"/>
          <p:cNvSpPr>
            <a:spLocks noGrp="1"/>
          </p:cNvSpPr>
          <p:nvPr>
            <p:ph type="sldNum"/>
          </p:nvPr>
        </p:nvSpPr>
        <p:spPr>
          <a:xfrm>
            <a:off x="8714880" y="6025680"/>
            <a:ext cx="2733840" cy="3924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  <a:buNone/>
            </a:pPr>
            <a:fld id="{C784C92D-32B8-4049-9616-74201C95611C}" type="slidenum">
              <a:rPr lang="en-US" sz="1600" b="0" strike="noStrike" spc="-1">
                <a:solidFill>
                  <a:srgbClr val="1C7DDB"/>
                </a:solidFill>
                <a:latin typeface="Abadi"/>
              </a:rPr>
              <a:t>8</a:t>
            </a:fld>
            <a:endParaRPr lang="en-US" sz="1600" b="0" strike="noStrike" spc="-1">
              <a:latin typeface="Times New Roman"/>
            </a:endParaRPr>
          </a:p>
        </p:txBody>
      </p:sp>
      <p:sp>
        <p:nvSpPr>
          <p:cNvPr id="191" name="Title 1"/>
          <p:cNvSpPr/>
          <p:nvPr/>
        </p:nvSpPr>
        <p:spPr>
          <a:xfrm>
            <a:off x="770040" y="538560"/>
            <a:ext cx="10506240" cy="539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 fontScale="82000" lnSpcReduction="10000"/>
          </a:bodyPr>
          <a:lstStyle/>
          <a:p>
            <a:pPr>
              <a:lnSpc>
                <a:spcPct val="90000"/>
              </a:lnSpc>
              <a:buNone/>
            </a:pPr>
            <a:r>
              <a:rPr lang="en-US" sz="4000" b="0" strike="noStrike" spc="-1">
                <a:solidFill>
                  <a:srgbClr val="0B49CB"/>
                </a:solidFill>
                <a:latin typeface="Abadi"/>
                <a:ea typeface="IBM Plex Mono SemiBold"/>
              </a:rPr>
              <a:t>Methodology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192" name="Rectangle 191"/>
          <p:cNvSpPr/>
          <p:nvPr/>
        </p:nvSpPr>
        <p:spPr>
          <a:xfrm>
            <a:off x="914400" y="1600200"/>
            <a:ext cx="10509480" cy="3815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20000"/>
              </a:lnSpc>
              <a:spcBef>
                <a:spcPts val="1400"/>
              </a:spcBef>
              <a:buNone/>
              <a:tabLst>
                <a:tab pos="0" algn="l"/>
              </a:tabLst>
            </a:pPr>
            <a:r>
              <a:rPr lang="en-US" sz="2400" b="1" strike="noStrike" spc="-1">
                <a:solidFill>
                  <a:srgbClr val="000000"/>
                </a:solidFill>
                <a:latin typeface="Calibri"/>
                <a:ea typeface="DejaVu Sans"/>
              </a:rPr>
              <a:t>Methodology steps: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120000"/>
              </a:lnSpc>
              <a:spcBef>
                <a:spcPts val="1400"/>
              </a:spcBef>
              <a:buNone/>
              <a:tabLst>
                <a:tab pos="0" algn="l"/>
              </a:tabLst>
            </a:pPr>
            <a:r>
              <a:rPr lang="en-US" sz="2400" b="1" strike="noStrike" spc="-1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009"/>
              </a:spcBef>
              <a:buNone/>
              <a:tabLst>
                <a:tab pos="0" algn="l"/>
              </a:tabLst>
            </a:pPr>
            <a:r>
              <a:rPr lang="en-US" sz="2150" b="1" strike="noStrike" spc="-1">
                <a:solidFill>
                  <a:srgbClr val="000000"/>
                </a:solidFill>
                <a:latin typeface="Calibri"/>
                <a:ea typeface="Segoe UI"/>
              </a:rPr>
              <a:t>1. 	Data collection from open Data base and Wikipedia (Falcon9, Ariane-5). </a:t>
            </a:r>
            <a:endParaRPr lang="en-US" sz="215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009"/>
              </a:spcBef>
              <a:buNone/>
              <a:tabLst>
                <a:tab pos="0" algn="l"/>
              </a:tabLst>
            </a:pPr>
            <a:r>
              <a:rPr lang="en-US" sz="2150" b="1" strike="noStrike" spc="-1">
                <a:solidFill>
                  <a:srgbClr val="000000"/>
                </a:solidFill>
                <a:latin typeface="Calibri"/>
                <a:ea typeface="Segoe UI"/>
              </a:rPr>
              <a:t>2.	Data wrangling.</a:t>
            </a:r>
            <a:endParaRPr lang="en-US" sz="215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009"/>
              </a:spcBef>
              <a:buNone/>
              <a:tabLst>
                <a:tab pos="0" algn="l"/>
              </a:tabLst>
            </a:pPr>
            <a:r>
              <a:rPr lang="en-US" sz="2150" b="1" strike="noStrike" spc="-1">
                <a:solidFill>
                  <a:srgbClr val="000000"/>
                </a:solidFill>
                <a:latin typeface="Calibri"/>
                <a:ea typeface="Segoe UI"/>
              </a:rPr>
              <a:t>3.	Exploratory data analysis using SQL query and visualization of correlation between parameters. </a:t>
            </a:r>
            <a:endParaRPr lang="en-US" sz="215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009"/>
              </a:spcBef>
              <a:buNone/>
              <a:tabLst>
                <a:tab pos="0" algn="l"/>
              </a:tabLst>
            </a:pPr>
            <a:r>
              <a:rPr lang="en-US" sz="2150" b="1" strike="noStrike" spc="-1">
                <a:solidFill>
                  <a:srgbClr val="000000"/>
                </a:solidFill>
                <a:latin typeface="Calibri"/>
                <a:ea typeface="Segoe UI"/>
              </a:rPr>
              <a:t>4.	Visual analytics: launch sites with Folium, success rates with Plotly Dash. </a:t>
            </a:r>
            <a:endParaRPr lang="en-US" sz="215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009"/>
              </a:spcBef>
              <a:buNone/>
              <a:tabLst>
                <a:tab pos="0" algn="l"/>
              </a:tabLst>
            </a:pPr>
            <a:r>
              <a:rPr lang="en-US" sz="2150" b="1" strike="noStrike" spc="-1">
                <a:solidFill>
                  <a:srgbClr val="000000"/>
                </a:solidFill>
                <a:latin typeface="Calibri"/>
                <a:ea typeface="Segoe UI"/>
              </a:rPr>
              <a:t>5.	Classification Models development and validations. Selection of best predictive model.</a:t>
            </a:r>
            <a:r>
              <a:rPr lang="en-US" sz="2150" b="1" strike="noStrike" spc="-1">
                <a:solidFill>
                  <a:srgbClr val="C9211E"/>
                </a:solidFill>
                <a:latin typeface="Calibri"/>
                <a:ea typeface="Segoe UI"/>
              </a:rPr>
              <a:t>  </a:t>
            </a:r>
            <a:endParaRPr lang="en-US" sz="2150" b="0" strike="noStrike" spc="-1">
              <a:latin typeface="Arial"/>
            </a:endParaRPr>
          </a:p>
          <a:p>
            <a:pPr>
              <a:lnSpc>
                <a:spcPct val="120000"/>
              </a:lnSpc>
              <a:spcBef>
                <a:spcPts val="1400"/>
              </a:spcBef>
              <a:buNone/>
              <a:tabLst>
                <a:tab pos="0" algn="l"/>
              </a:tabLst>
            </a:pPr>
            <a:endParaRPr lang="en-US" sz="215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laceHolder 1"/>
          <p:cNvSpPr>
            <a:spLocks noGrp="1"/>
          </p:cNvSpPr>
          <p:nvPr>
            <p:ph type="sldNum"/>
          </p:nvPr>
        </p:nvSpPr>
        <p:spPr>
          <a:xfrm>
            <a:off x="8714880" y="6025680"/>
            <a:ext cx="2733840" cy="3924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  <a:buNone/>
            </a:pPr>
            <a:fld id="{C28B6BC7-0E18-4891-9E2A-9A0E10C7D152}" type="slidenum">
              <a:rPr lang="en-US" sz="1600" b="0" strike="noStrike" spc="-1">
                <a:solidFill>
                  <a:srgbClr val="1C7DDB"/>
                </a:solidFill>
                <a:latin typeface="Abadi"/>
              </a:rPr>
              <a:t>9</a:t>
            </a:fld>
            <a:endParaRPr lang="en-US" sz="1600" b="0" strike="noStrike" spc="-1">
              <a:latin typeface="Times New Roman"/>
            </a:endParaRPr>
          </a:p>
        </p:txBody>
      </p:sp>
      <p:sp>
        <p:nvSpPr>
          <p:cNvPr id="194" name="Title 1"/>
          <p:cNvSpPr/>
          <p:nvPr/>
        </p:nvSpPr>
        <p:spPr>
          <a:xfrm>
            <a:off x="770040" y="538560"/>
            <a:ext cx="10506240" cy="539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 fontScale="82000" lnSpcReduction="10000"/>
          </a:bodyPr>
          <a:lstStyle/>
          <a:p>
            <a:pPr>
              <a:lnSpc>
                <a:spcPct val="90000"/>
              </a:lnSpc>
              <a:buNone/>
            </a:pPr>
            <a:r>
              <a:rPr lang="en-US" sz="4000" b="0" strike="noStrike" spc="-1">
                <a:solidFill>
                  <a:srgbClr val="0B49CB"/>
                </a:solidFill>
                <a:latin typeface="Abadi"/>
                <a:ea typeface="IBM Plex Mono SemiBold"/>
              </a:rPr>
              <a:t>Data Collection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195" name="Rectangle 194"/>
          <p:cNvSpPr/>
          <p:nvPr/>
        </p:nvSpPr>
        <p:spPr>
          <a:xfrm>
            <a:off x="690120" y="1529280"/>
            <a:ext cx="5252040" cy="3839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Data was collected from: 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-open source SpaceX REST API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-webscraping Falcon9 launch data in Wikipedia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-webscraping Ariane5 launcher data in Wikipedia </a:t>
            </a:r>
            <a:r>
              <a:rPr lang="en-US" sz="1800" b="1" i="1" strike="noStrike" spc="-1">
                <a:solidFill>
                  <a:srgbClr val="000000"/>
                </a:solidFill>
                <a:latin typeface="Calibri"/>
                <a:ea typeface="DejaVu Sans"/>
              </a:rPr>
              <a:t>for reference graphs only.</a:t>
            </a: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 (not prepared for ML)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800" b="0" strike="noStrike" spc="-1">
              <a:latin typeface="Arial"/>
            </a:endParaRPr>
          </a:p>
        </p:txBody>
      </p:sp>
      <p:grpSp>
        <p:nvGrpSpPr>
          <p:cNvPr id="196" name="Group 195"/>
          <p:cNvGrpSpPr/>
          <p:nvPr/>
        </p:nvGrpSpPr>
        <p:grpSpPr>
          <a:xfrm>
            <a:off x="6172200" y="1196640"/>
            <a:ext cx="4566960" cy="4289760"/>
            <a:chOff x="6172200" y="1196640"/>
            <a:chExt cx="4566960" cy="4289760"/>
          </a:xfrm>
        </p:grpSpPr>
        <p:sp>
          <p:nvSpPr>
            <p:cNvPr id="197" name="Straight Connector 196"/>
            <p:cNvSpPr/>
            <p:nvPr/>
          </p:nvSpPr>
          <p:spPr>
            <a:xfrm>
              <a:off x="7238520" y="1828800"/>
              <a:ext cx="360" cy="3657600"/>
            </a:xfrm>
            <a:prstGeom prst="line">
              <a:avLst/>
            </a:prstGeom>
            <a:ln w="36720">
              <a:solidFill>
                <a:srgbClr val="3465A4"/>
              </a:solidFill>
              <a:round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8" name="Rectangle 197"/>
            <p:cNvSpPr/>
            <p:nvPr/>
          </p:nvSpPr>
          <p:spPr>
            <a:xfrm>
              <a:off x="6172200" y="4599360"/>
              <a:ext cx="2051280" cy="679680"/>
            </a:xfrm>
            <a:prstGeom prst="rect">
              <a:avLst/>
            </a:prstGeom>
            <a:solidFill>
              <a:srgbClr val="99CCFF"/>
            </a:solidFill>
            <a:ln w="0">
              <a:solidFill>
                <a:srgbClr val="3465A4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  <a:buNone/>
              </a:pPr>
              <a:r>
                <a:rPr lang="en-US" sz="1600" b="0" strike="noStrike" spc="-1">
                  <a:solidFill>
                    <a:srgbClr val="000000"/>
                  </a:solidFill>
                  <a:latin typeface="Calibri"/>
                  <a:ea typeface="DejaVu Sans"/>
                </a:rPr>
                <a:t>Saved data into csv file</a:t>
              </a:r>
              <a:endParaRPr lang="en-US" sz="1600" b="0" strike="noStrike" spc="-1">
                <a:latin typeface="Arial"/>
              </a:endParaRPr>
            </a:p>
            <a:p>
              <a:pPr algn="ctr">
                <a:lnSpc>
                  <a:spcPct val="100000"/>
                </a:lnSpc>
                <a:buNone/>
              </a:pPr>
              <a:r>
                <a:rPr lang="en-US" sz="1600" b="0" i="1" strike="noStrike" spc="-1">
                  <a:solidFill>
                    <a:srgbClr val="000000"/>
                  </a:solidFill>
                  <a:latin typeface="Calibri"/>
                  <a:ea typeface="DejaVu Sans"/>
                </a:rPr>
                <a:t>data_set_part1.csv</a:t>
              </a:r>
              <a:endParaRPr lang="en-US" sz="1600" b="0" strike="noStrike" spc="-1">
                <a:latin typeface="Arial"/>
              </a:endParaRPr>
            </a:p>
          </p:txBody>
        </p:sp>
        <p:sp>
          <p:nvSpPr>
            <p:cNvPr id="199" name="Rectangle 198"/>
            <p:cNvSpPr/>
            <p:nvPr/>
          </p:nvSpPr>
          <p:spPr>
            <a:xfrm>
              <a:off x="8001000" y="1197000"/>
              <a:ext cx="2738160" cy="67968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  <a:buNone/>
              </a:pPr>
              <a:r>
                <a:rPr lang="en-US" sz="1600" b="1" strike="noStrike" spc="-1">
                  <a:solidFill>
                    <a:srgbClr val="000000"/>
                  </a:solidFill>
                  <a:latin typeface="Calibri"/>
                  <a:ea typeface="DejaVu Sans"/>
                </a:rPr>
                <a:t>Web scraping Wikipedia</a:t>
              </a:r>
              <a:endParaRPr lang="en-US" sz="1600" b="0" strike="noStrike" spc="-1">
                <a:latin typeface="Arial"/>
              </a:endParaRPr>
            </a:p>
          </p:txBody>
        </p:sp>
        <p:sp>
          <p:nvSpPr>
            <p:cNvPr id="200" name="Straight Connector 199"/>
            <p:cNvSpPr/>
            <p:nvPr/>
          </p:nvSpPr>
          <p:spPr>
            <a:xfrm>
              <a:off x="9535320" y="1819800"/>
              <a:ext cx="360" cy="3657600"/>
            </a:xfrm>
            <a:prstGeom prst="line">
              <a:avLst/>
            </a:prstGeom>
            <a:ln w="36720">
              <a:solidFill>
                <a:srgbClr val="3465A4"/>
              </a:solidFill>
              <a:round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1" name="Rectangle 200"/>
            <p:cNvSpPr/>
            <p:nvPr/>
          </p:nvSpPr>
          <p:spPr>
            <a:xfrm>
              <a:off x="8458200" y="3710520"/>
              <a:ext cx="2051280" cy="679680"/>
            </a:xfrm>
            <a:prstGeom prst="rect">
              <a:avLst/>
            </a:prstGeom>
            <a:solidFill>
              <a:srgbClr val="99CCFF"/>
            </a:solidFill>
            <a:ln w="0">
              <a:solidFill>
                <a:srgbClr val="3465A4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  <a:buNone/>
              </a:pPr>
              <a:r>
                <a:rPr lang="en-US" sz="1600" b="0" strike="noStrike" spc="-1">
                  <a:solidFill>
                    <a:srgbClr val="000000"/>
                  </a:solidFill>
                  <a:latin typeface="Calibri"/>
                  <a:ea typeface="DejaVu Sans"/>
                </a:rPr>
                <a:t>Clean</a:t>
              </a:r>
              <a:endParaRPr lang="en-US" sz="1600" b="0" strike="noStrike" spc="-1">
                <a:latin typeface="Arial"/>
              </a:endParaRPr>
            </a:p>
          </p:txBody>
        </p:sp>
        <p:sp>
          <p:nvSpPr>
            <p:cNvPr id="202" name="Rectangle 201"/>
            <p:cNvSpPr/>
            <p:nvPr/>
          </p:nvSpPr>
          <p:spPr>
            <a:xfrm>
              <a:off x="8458200" y="2796120"/>
              <a:ext cx="2051280" cy="679680"/>
            </a:xfrm>
            <a:prstGeom prst="rect">
              <a:avLst/>
            </a:prstGeom>
            <a:solidFill>
              <a:srgbClr val="99CCFF"/>
            </a:solidFill>
            <a:ln w="0">
              <a:solidFill>
                <a:srgbClr val="3465A4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  <a:buNone/>
              </a:pPr>
              <a:r>
                <a:rPr lang="en-US" sz="1600" b="0" strike="noStrike" spc="-1">
                  <a:solidFill>
                    <a:srgbClr val="000000"/>
                  </a:solidFill>
                  <a:latin typeface="Calibri"/>
                  <a:ea typeface="DejaVu Sans"/>
                </a:rPr>
                <a:t>Extract Table data with Beautiful soup</a:t>
              </a:r>
              <a:endParaRPr lang="en-US" sz="1600" b="0" strike="noStrike" spc="-1">
                <a:latin typeface="Arial"/>
              </a:endParaRPr>
            </a:p>
          </p:txBody>
        </p:sp>
        <p:sp>
          <p:nvSpPr>
            <p:cNvPr id="203" name="Rectangle 202"/>
            <p:cNvSpPr/>
            <p:nvPr/>
          </p:nvSpPr>
          <p:spPr>
            <a:xfrm>
              <a:off x="8458200" y="1881720"/>
              <a:ext cx="2051280" cy="679680"/>
            </a:xfrm>
            <a:prstGeom prst="rect">
              <a:avLst/>
            </a:prstGeom>
            <a:solidFill>
              <a:srgbClr val="99CCFF"/>
            </a:solidFill>
            <a:ln w="0">
              <a:solidFill>
                <a:srgbClr val="3465A4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  <a:buNone/>
              </a:pPr>
              <a:r>
                <a:rPr lang="en-US" sz="1600" b="0" strike="noStrike" spc="-1">
                  <a:solidFill>
                    <a:srgbClr val="000000"/>
                  </a:solidFill>
                  <a:latin typeface="Calibri"/>
                  <a:ea typeface="DejaVu Sans"/>
                </a:rPr>
                <a:t>Get URL response</a:t>
              </a:r>
              <a:endParaRPr lang="en-US" sz="1600" b="0" strike="noStrike" spc="-1">
                <a:latin typeface="Arial"/>
              </a:endParaRPr>
            </a:p>
          </p:txBody>
        </p:sp>
        <p:sp>
          <p:nvSpPr>
            <p:cNvPr id="204" name="Rectangle 203"/>
            <p:cNvSpPr/>
            <p:nvPr/>
          </p:nvSpPr>
          <p:spPr>
            <a:xfrm>
              <a:off x="8458200" y="4599000"/>
              <a:ext cx="2051280" cy="679680"/>
            </a:xfrm>
            <a:prstGeom prst="rect">
              <a:avLst/>
            </a:prstGeom>
            <a:solidFill>
              <a:srgbClr val="99CCFF"/>
            </a:solidFill>
            <a:ln w="0">
              <a:solidFill>
                <a:srgbClr val="3465A4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  <a:buNone/>
              </a:pPr>
              <a:r>
                <a:rPr lang="en-US" sz="1600" b="0" strike="noStrike" spc="-1">
                  <a:solidFill>
                    <a:srgbClr val="000000"/>
                  </a:solidFill>
                  <a:latin typeface="Calibri"/>
                  <a:ea typeface="DejaVu Sans"/>
                </a:rPr>
                <a:t>Saved data into csv file</a:t>
              </a:r>
              <a:endParaRPr lang="en-US" sz="1600" b="0" strike="noStrike" spc="-1">
                <a:latin typeface="Arial"/>
              </a:endParaRPr>
            </a:p>
            <a:p>
              <a:pPr algn="ctr">
                <a:lnSpc>
                  <a:spcPct val="100000"/>
                </a:lnSpc>
                <a:buNone/>
              </a:pPr>
              <a:r>
                <a:rPr lang="en-US" sz="1600" b="0" i="1" strike="noStrike" spc="-1">
                  <a:solidFill>
                    <a:srgbClr val="000000"/>
                  </a:solidFill>
                  <a:latin typeface="Calibri"/>
                  <a:ea typeface="DejaVu Sans"/>
                </a:rPr>
                <a:t>data_set_part2.csv</a:t>
              </a:r>
              <a:endParaRPr lang="en-US" sz="1600" b="0" strike="noStrike" spc="-1">
                <a:latin typeface="Arial"/>
              </a:endParaRPr>
            </a:p>
          </p:txBody>
        </p:sp>
        <p:sp>
          <p:nvSpPr>
            <p:cNvPr id="205" name="Rectangle 204"/>
            <p:cNvSpPr/>
            <p:nvPr/>
          </p:nvSpPr>
          <p:spPr>
            <a:xfrm>
              <a:off x="6172200" y="1196640"/>
              <a:ext cx="2051280" cy="67968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  <a:buNone/>
              </a:pPr>
              <a:r>
                <a:rPr lang="en-US" sz="1600" b="1" strike="noStrike" spc="-1">
                  <a:solidFill>
                    <a:srgbClr val="000000"/>
                  </a:solidFill>
                  <a:latin typeface="Calibri"/>
                  <a:ea typeface="DejaVu Sans"/>
                </a:rPr>
                <a:t>SpaceX REST API</a:t>
              </a:r>
              <a:endParaRPr lang="en-US" sz="1600" b="0" strike="noStrike" spc="-1">
                <a:latin typeface="Arial"/>
              </a:endParaRPr>
            </a:p>
          </p:txBody>
        </p:sp>
        <p:sp>
          <p:nvSpPr>
            <p:cNvPr id="206" name="Rectangle 205"/>
            <p:cNvSpPr/>
            <p:nvPr/>
          </p:nvSpPr>
          <p:spPr>
            <a:xfrm>
              <a:off x="6172200" y="3710880"/>
              <a:ext cx="2051280" cy="679680"/>
            </a:xfrm>
            <a:prstGeom prst="rect">
              <a:avLst/>
            </a:prstGeom>
            <a:solidFill>
              <a:srgbClr val="99CCFF"/>
            </a:solidFill>
            <a:ln w="0">
              <a:solidFill>
                <a:srgbClr val="3465A4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  <a:buNone/>
              </a:pPr>
              <a:r>
                <a:rPr lang="en-US" sz="1600" b="0" strike="noStrike" spc="-1">
                  <a:solidFill>
                    <a:srgbClr val="000000"/>
                  </a:solidFill>
                  <a:latin typeface="Calibri"/>
                  <a:ea typeface="DejaVu Sans"/>
                </a:rPr>
                <a:t>Replaced missing payload value with mean value</a:t>
              </a:r>
              <a:endParaRPr lang="en-US" sz="1600" b="0" strike="noStrike" spc="-1">
                <a:latin typeface="Arial"/>
              </a:endParaRPr>
            </a:p>
          </p:txBody>
        </p:sp>
        <p:sp>
          <p:nvSpPr>
            <p:cNvPr id="207" name="Rectangle 206"/>
            <p:cNvSpPr/>
            <p:nvPr/>
          </p:nvSpPr>
          <p:spPr>
            <a:xfrm>
              <a:off x="6172200" y="2796480"/>
              <a:ext cx="2051280" cy="679680"/>
            </a:xfrm>
            <a:prstGeom prst="rect">
              <a:avLst/>
            </a:prstGeom>
            <a:solidFill>
              <a:srgbClr val="99CCFF"/>
            </a:solidFill>
            <a:ln w="0">
              <a:solidFill>
                <a:srgbClr val="3465A4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  <a:buNone/>
              </a:pPr>
              <a:r>
                <a:rPr lang="en-US" sz="1600" b="0" strike="noStrike" spc="-1">
                  <a:solidFill>
                    <a:srgbClr val="000000"/>
                  </a:solidFill>
                  <a:latin typeface="Calibri"/>
                  <a:ea typeface="DejaVu Sans"/>
                </a:rPr>
                <a:t>Restricted dataframe to Falcon 9 launches</a:t>
              </a:r>
              <a:endParaRPr lang="en-US" sz="1600" b="0" strike="noStrike" spc="-1">
                <a:latin typeface="Arial"/>
              </a:endParaRPr>
            </a:p>
          </p:txBody>
        </p:sp>
        <p:sp>
          <p:nvSpPr>
            <p:cNvPr id="208" name="Rectangle 207"/>
            <p:cNvSpPr/>
            <p:nvPr/>
          </p:nvSpPr>
          <p:spPr>
            <a:xfrm>
              <a:off x="6172200" y="1882080"/>
              <a:ext cx="2051280" cy="679680"/>
            </a:xfrm>
            <a:prstGeom prst="rect">
              <a:avLst/>
            </a:prstGeom>
            <a:solidFill>
              <a:srgbClr val="99CCFF"/>
            </a:solidFill>
            <a:ln w="0">
              <a:solidFill>
                <a:srgbClr val="3465A4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  <a:buNone/>
              </a:pPr>
              <a:r>
                <a:rPr lang="en-US" sz="1600" b="0" strike="noStrike" spc="-1">
                  <a:solidFill>
                    <a:srgbClr val="000000"/>
                  </a:solidFill>
                  <a:latin typeface="Calibri"/>
                  <a:ea typeface="DejaVu Sans"/>
                </a:rPr>
                <a:t>Requested and parsed SpaceX launch data</a:t>
              </a:r>
              <a:endParaRPr lang="en-US" sz="1600" b="0" strike="noStrike" spc="-1">
                <a:latin typeface="Arial"/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4599</TotalTime>
  <Words>4003</Words>
  <Application>Microsoft Office PowerPoint</Application>
  <PresentationFormat>Widescreen</PresentationFormat>
  <Paragraphs>533</Paragraphs>
  <Slides>51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51</vt:i4>
      </vt:variant>
    </vt:vector>
  </HeadingPairs>
  <TitlesOfParts>
    <vt:vector size="64" baseType="lpstr">
      <vt:lpstr>Abadi</vt:lpstr>
      <vt:lpstr>Arial</vt:lpstr>
      <vt:lpstr>Calibri</vt:lpstr>
      <vt:lpstr>Calibri;Calibri</vt:lpstr>
      <vt:lpstr>Symbol</vt:lpstr>
      <vt:lpstr>Tahoma</vt:lpstr>
      <vt:lpstr>Times New Roman</vt:lpstr>
      <vt:lpstr>Verdana</vt:lpstr>
      <vt:lpstr>Wingdings</vt:lpstr>
      <vt:lpstr>Office Theme</vt:lpstr>
      <vt:lpstr>Office Theme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subject/>
  <dc:creator>shaileshmore@kpmg.com</dc:creator>
  <dc:description/>
  <cp:lastModifiedBy>More, Shailesh</cp:lastModifiedBy>
  <cp:revision>746</cp:revision>
  <dcterms:created xsi:type="dcterms:W3CDTF">2021-04-29T18:58:34Z</dcterms:created>
  <dcterms:modified xsi:type="dcterms:W3CDTF">2024-01-23T11:40:39Z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  <property fmtid="{D5CDD505-2E9C-101B-9397-08002B2CF9AE}" pid="3" name="Notes">
    <vt:r8>4</vt:r8>
  </property>
  <property fmtid="{D5CDD505-2E9C-101B-9397-08002B2CF9AE}" pid="4" name="PresentationFormat">
    <vt:lpwstr>Widescreen</vt:lpwstr>
  </property>
  <property fmtid="{D5CDD505-2E9C-101B-9397-08002B2CF9AE}" pid="5" name="Slides">
    <vt:r8>47</vt:r8>
  </property>
</Properties>
</file>